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7"/>
  </p:notesMasterIdLst>
  <p:handoutMasterIdLst>
    <p:handoutMasterId r:id="rId18"/>
  </p:handoutMasterIdLst>
  <p:sldIdLst>
    <p:sldId id="307" r:id="rId6"/>
    <p:sldId id="308" r:id="rId7"/>
    <p:sldId id="309" r:id="rId8"/>
    <p:sldId id="297" r:id="rId9"/>
    <p:sldId id="299" r:id="rId10"/>
    <p:sldId id="300" r:id="rId11"/>
    <p:sldId id="301" r:id="rId12"/>
    <p:sldId id="302" r:id="rId13"/>
    <p:sldId id="303" r:id="rId14"/>
    <p:sldId id="304" r:id="rId15"/>
    <p:sldId id="305" r:id="rId16"/>
  </p:sldIdLst>
  <p:sldSz cx="12192000" cy="6858000"/>
  <p:notesSz cx="6807200" cy="993933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4A"/>
    <a:srgbClr val="00A4C7"/>
    <a:srgbClr val="CDDA28"/>
    <a:srgbClr val="6C54A3"/>
    <a:srgbClr val="4E801F"/>
    <a:srgbClr val="A9C23F"/>
    <a:srgbClr val="174A5B"/>
    <a:srgbClr val="00BAB3"/>
    <a:srgbClr val="FFCD00"/>
    <a:srgbClr val="E73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340" autoAdjust="0"/>
  </p:normalViewPr>
  <p:slideViewPr>
    <p:cSldViewPr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CFB8-4842-4B99-AEE1-60888341CA07}" type="datetimeFigureOut">
              <a:rPr lang="en-NZ" smtClean="0">
                <a:latin typeface="Aptos" panose="020B0004020202020204" pitchFamily="34" charset="0"/>
              </a:rPr>
              <a:t>19/06/2025</a:t>
            </a:fld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>
              <a:latin typeface="Aptos" panose="020B00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95D4A-E158-47E0-B341-0314E4F2AC54}" type="slidenum">
              <a:rPr lang="en-NZ" smtClean="0">
                <a:latin typeface="Aptos" panose="020B0004020202020204" pitchFamily="34" charset="0"/>
              </a:rPr>
              <a:t>‹#›</a:t>
            </a:fld>
            <a:endParaRPr lang="en-NZ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64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3D9A0DCD-1892-467C-840E-EB57EF6C0328}" type="datetimeFigureOut">
              <a:rPr lang="en-NZ" smtClean="0"/>
              <a:pPr/>
              <a:t>19/06/2025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ptos" panose="020B00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18345A74-28FC-4B6D-BF61-3DCD357947E2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97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6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738452" y="260648"/>
            <a:ext cx="4453548" cy="6394282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834" y="3356992"/>
            <a:ext cx="11510332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5659881"/>
            <a:ext cx="2352533" cy="894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05" y="5517232"/>
            <a:ext cx="1734622" cy="111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7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6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738452" y="260648"/>
            <a:ext cx="4453548" cy="6394282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0834" y="3356992"/>
            <a:ext cx="11510332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7" y="5659881"/>
            <a:ext cx="2352533" cy="89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2" y="1556792"/>
            <a:ext cx="11520727" cy="4981619"/>
          </a:xfrm>
        </p:spPr>
        <p:txBody>
          <a:bodyPr/>
          <a:lstStyle>
            <a:lvl1pPr>
              <a:defRPr sz="2400"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Aptos" panose="020B000402020202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Aptos" panose="020B000402020202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Aptos" panose="020B000402020202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Aptos" panose="020B000402020202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19FB-8353-44BB-AE08-9355501CDA4E}" type="slidenum">
              <a:rPr lang="en-NZ" smtClean="0"/>
              <a:t>‹#›</a:t>
            </a:fld>
            <a:endParaRPr lang="en-NZ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12192000" cy="1052736"/>
          </a:xfrm>
          <a:prstGeom prst="rect">
            <a:avLst/>
          </a:prstGeom>
          <a:solidFill>
            <a:srgbClr val="0036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912" y="260648"/>
            <a:ext cx="11520727" cy="79737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052736"/>
            <a:ext cx="12192000" cy="216024"/>
          </a:xfrm>
          <a:prstGeom prst="rect">
            <a:avLst/>
          </a:prstGeom>
          <a:solidFill>
            <a:srgbClr val="CDDA2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0" i="0" u="none" strike="noStrike" cap="none" normalizeH="0" baseline="0">
              <a:ln>
                <a:noFill/>
              </a:ln>
              <a:noFill/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5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7534" y="759423"/>
            <a:ext cx="10834833" cy="146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617" tIns="68809" rIns="137617" bIns="688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219" y="2303580"/>
            <a:ext cx="10208989" cy="31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altLang="en-US" dirty="0"/>
              <a:t>Click to edit Master text styles</a:t>
            </a:r>
          </a:p>
          <a:p>
            <a:pPr lvl="1"/>
            <a:r>
              <a:rPr lang="en-NZ" altLang="en-US" dirty="0"/>
              <a:t>Second level</a:t>
            </a:r>
          </a:p>
          <a:p>
            <a:pPr lvl="2"/>
            <a:r>
              <a:rPr lang="en-NZ" altLang="en-US" dirty="0"/>
              <a:t>Third level</a:t>
            </a:r>
          </a:p>
          <a:p>
            <a:pPr lvl="3"/>
            <a:r>
              <a:rPr lang="en-NZ" altLang="en-US" dirty="0"/>
              <a:t>Fourth level</a:t>
            </a:r>
          </a:p>
          <a:p>
            <a:pPr lvl="4"/>
            <a:r>
              <a:rPr lang="en-NZ" altLang="en-US" dirty="0"/>
              <a:t>Too Small - Recommendation: Do not use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55" y="6538411"/>
            <a:ext cx="587871" cy="23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30">
                <a:latin typeface="Aptos" panose="020B0004020202020204" pitchFamily="34" charset="0"/>
              </a:defRPr>
            </a:lvl1pPr>
          </a:lstStyle>
          <a:p>
            <a:fld id="{431519FB-8353-44BB-AE08-9355501CDA4E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715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695" r:id="rId3"/>
  </p:sldLayoutIdLst>
  <p:txStyles>
    <p:titleStyle>
      <a:lvl1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 b="1">
          <a:solidFill>
            <a:schemeClr val="tx1"/>
          </a:solidFill>
          <a:latin typeface="+mn-lt"/>
          <a:ea typeface="+mj-ea"/>
          <a:cs typeface="+mj-cs"/>
        </a:defRPr>
      </a:lvl1pPr>
      <a:lvl2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2pPr>
      <a:lvl3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3pPr>
      <a:lvl4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4pPr>
      <a:lvl5pPr marL="367048" indent="-367048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5pPr>
      <a:lvl6pPr marL="670811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6pPr>
      <a:lvl7pPr marL="974575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7pPr>
      <a:lvl8pPr marL="1278339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8pPr>
      <a:lvl9pPr marL="1582103" algn="l" defTabSz="914456" rtl="0" eaLnBrk="1" fontAlgn="base" hangingPunct="1">
        <a:lnSpc>
          <a:spcPts val="4917"/>
        </a:lnSpc>
        <a:spcBef>
          <a:spcPct val="0"/>
        </a:spcBef>
        <a:spcAft>
          <a:spcPts val="2458"/>
        </a:spcAft>
        <a:defRPr sz="4784">
          <a:solidFill>
            <a:schemeClr val="tx2"/>
          </a:solidFill>
          <a:latin typeface="Arial" charset="0"/>
        </a:defRPr>
      </a:lvl9pPr>
    </p:titleStyle>
    <p:bodyStyle>
      <a:lvl1pPr marL="506273" indent="-506273" algn="l" defTabSz="914456" rtl="0" eaLnBrk="1" fontAlgn="base" hangingPunct="1">
        <a:lnSpc>
          <a:spcPts val="3322"/>
        </a:lnSpc>
        <a:spcBef>
          <a:spcPct val="0"/>
        </a:spcBef>
        <a:spcAft>
          <a:spcPts val="1661"/>
        </a:spcAft>
        <a:buChar char="•"/>
        <a:defRPr sz="3189">
          <a:solidFill>
            <a:schemeClr val="tx1"/>
          </a:solidFill>
          <a:latin typeface="+mn-lt"/>
          <a:ea typeface="+mn-ea"/>
          <a:cs typeface="+mn-cs"/>
        </a:defRPr>
      </a:lvl1pPr>
      <a:lvl2pPr marL="772066" indent="-264739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2pPr>
      <a:lvl3pPr marL="1025202" indent="-252082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3pPr>
      <a:lvl4pPr marL="1278339" indent="-252082" algn="l" defTabSz="914456" rtl="0" eaLnBrk="1" fontAlgn="base" hangingPunct="1">
        <a:lnSpc>
          <a:spcPts val="2923"/>
        </a:lnSpc>
        <a:spcBef>
          <a:spcPct val="0"/>
        </a:spcBef>
        <a:spcAft>
          <a:spcPts val="1462"/>
        </a:spcAft>
        <a:buChar char="–"/>
        <a:defRPr sz="2790">
          <a:solidFill>
            <a:schemeClr val="tx1"/>
          </a:solidFill>
          <a:latin typeface="+mn-lt"/>
        </a:defRPr>
      </a:lvl4pPr>
      <a:lvl5pPr marL="1480848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5pPr>
      <a:lvl6pPr marL="1784612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6pPr>
      <a:lvl7pPr marL="2088375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7pPr>
      <a:lvl8pPr marL="2392139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8pPr>
      <a:lvl9pPr marL="2695903" indent="-201455" algn="l" defTabSz="914456" rtl="0" eaLnBrk="1" fontAlgn="base" hangingPunct="1">
        <a:lnSpc>
          <a:spcPts val="2126"/>
        </a:lnSpc>
        <a:spcBef>
          <a:spcPct val="0"/>
        </a:spcBef>
        <a:spcAft>
          <a:spcPts val="1063"/>
        </a:spcAft>
        <a:buChar char="–"/>
        <a:defRPr sz="199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1pPr>
      <a:lvl2pPr marL="303764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2pPr>
      <a:lvl3pPr marL="607527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3pPr>
      <a:lvl4pPr marL="911291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4pPr>
      <a:lvl5pPr marL="1215055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5pPr>
      <a:lvl6pPr marL="1518818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6pPr>
      <a:lvl7pPr marL="1822582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46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8pPr>
      <a:lvl9pPr marL="2430109" algn="l" defTabSz="607527" rtl="0" eaLnBrk="1" latinLnBrk="0" hangingPunct="1">
        <a:defRPr sz="11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w.govt.nz/transport/metlink-bus-train-and-ferry/create-your-own-social-stories-taking-the-bus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99B922-D872-5E8D-2AF4-688D9FC1B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This template has:</a:t>
            </a:r>
          </a:p>
          <a:p>
            <a:endParaRPr lang="en-NZ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 reference slide with helpful links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 blank slide to duplicate and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An example story to use as is, or edit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Delete this slide when you don’t need it anymore.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NZ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A8B368-AE6B-CC90-25DA-961BE27C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Welcome to </a:t>
            </a:r>
            <a:r>
              <a:rPr lang="en-NZ" dirty="0" err="1">
                <a:latin typeface="Century Gothic" panose="020B0502020202020204" pitchFamily="34" charset="0"/>
              </a:rPr>
              <a:t>Metlink’s</a:t>
            </a:r>
            <a:r>
              <a:rPr lang="en-NZ" dirty="0">
                <a:latin typeface="Century Gothic" panose="020B0502020202020204" pitchFamily="34" charset="0"/>
              </a:rPr>
              <a:t> Social Story Template</a:t>
            </a:r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B27F8-9617-E41D-C832-815EEC5B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7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5E94-FBCD-AF2A-009A-22EAAA1B3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3E90A-21BA-86CB-8506-D75C90230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7 - Exit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A4E418-004F-776D-3BFB-E8C3BFE7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C614CD-8DA2-FDA1-F104-58D652BAE6B6}"/>
              </a:ext>
            </a:extLst>
          </p:cNvPr>
          <p:cNvSpPr txBox="1"/>
          <p:nvPr/>
        </p:nvSpPr>
        <p:spPr>
          <a:xfrm>
            <a:off x="5956514" y="234888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tag off with my card.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2A1B5-536D-FACF-A63D-5A99444D1374}"/>
              </a:ext>
            </a:extLst>
          </p:cNvPr>
          <p:cNvSpPr txBox="1"/>
          <p:nvPr/>
        </p:nvSpPr>
        <p:spPr>
          <a:xfrm>
            <a:off x="5956514" y="450912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get off the bus.</a:t>
            </a:r>
          </a:p>
        </p:txBody>
      </p:sp>
      <p:pic>
        <p:nvPicPr>
          <p:cNvPr id="8" name="Picture 7" descr="A person and person standing on a bus&#10;&#10;AI-generated content may be incorrect.">
            <a:extLst>
              <a:ext uri="{FF2B5EF4-FFF2-40B4-BE49-F238E27FC236}">
                <a16:creationId xmlns:a16="http://schemas.microsoft.com/office/drawing/2014/main" id="{01FA7D8E-E539-4BF3-5F36-F05CB89AB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772816"/>
            <a:ext cx="318819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B7BAB-6573-02F9-71D4-CB2C4516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1FB5A4-8B77-292B-A75E-198011D7D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8 - End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2BB203-13B6-18A3-4FBF-FBB9D335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F6E5FB-A1D5-657D-3972-C13904D9E485}"/>
              </a:ext>
            </a:extLst>
          </p:cNvPr>
          <p:cNvSpPr txBox="1"/>
          <p:nvPr/>
        </p:nvSpPr>
        <p:spPr>
          <a:xfrm>
            <a:off x="6650429" y="4941168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finish my trip.</a:t>
            </a:r>
          </a:p>
        </p:txBody>
      </p:sp>
      <p:pic>
        <p:nvPicPr>
          <p:cNvPr id="4" name="Picture 3" descr="A person riding a skateboard&#10;&#10;AI-generated content may be incorrect.">
            <a:extLst>
              <a:ext uri="{FF2B5EF4-FFF2-40B4-BE49-F238E27FC236}">
                <a16:creationId xmlns:a16="http://schemas.microsoft.com/office/drawing/2014/main" id="{2992AF17-67B5-6DE3-C009-F04650C59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01653"/>
            <a:ext cx="1880284" cy="1880284"/>
          </a:xfrm>
          <a:prstGeom prst="rect">
            <a:avLst/>
          </a:prstGeom>
        </p:spPr>
      </p:pic>
      <p:pic>
        <p:nvPicPr>
          <p:cNvPr id="7" name="Picture 6" descr="A building with trees and bushes&#10;&#10;AI-generated content may be incorrect.">
            <a:extLst>
              <a:ext uri="{FF2B5EF4-FFF2-40B4-BE49-F238E27FC236}">
                <a16:creationId xmlns:a16="http://schemas.microsoft.com/office/drawing/2014/main" id="{5EDCA6DF-2B8E-9B2D-5062-B72409BA9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76" y="1013871"/>
            <a:ext cx="4287271" cy="42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4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FB2AC-EE9E-7AAE-44C0-025CB9AA9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3A481-B709-2DD3-0AD7-82732365F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Click here to view: 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</a:rPr>
              <a:t>Image library:</a:t>
            </a:r>
          </a:p>
          <a:p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Use these photos and icons, or use your own.</a:t>
            </a:r>
          </a:p>
          <a:p>
            <a:pPr marL="0" indent="0">
              <a:buNone/>
            </a:pPr>
            <a:r>
              <a:rPr lang="en-NZ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Step by step story plan:</a:t>
            </a:r>
          </a:p>
          <a:p>
            <a:r>
              <a:rPr lang="en-NZ" dirty="0">
                <a:solidFill>
                  <a:schemeClr val="bg1"/>
                </a:solidFill>
                <a:latin typeface="Century Gothic" panose="020B0502020202020204" pitchFamily="34" charset="0"/>
              </a:rPr>
              <a:t>Every step to how to catch a bus explained to help you write your story.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4DA17C-FED7-AAB3-2DE2-1143400D2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92" y="559892"/>
            <a:ext cx="11520727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Reference slide</a:t>
            </a:r>
            <a:br>
              <a:rPr lang="en-NZ" dirty="0">
                <a:latin typeface="Century Gothic" panose="020B0502020202020204" pitchFamily="34" charset="0"/>
              </a:rPr>
            </a:b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1719B-C2B9-B2D0-A156-98D5F94859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48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313FF7-6D1A-8DA7-B693-CEEAE957F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C4A018-4EB2-BFD4-B98C-CB0EEE77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1790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316FD-ED0C-85FC-9E3D-20E28630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16FA19-3719-F0DE-9BEA-D3494A4C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1 - Plan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71E413-5D01-8E35-49C8-99826821A1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pic>
        <p:nvPicPr>
          <p:cNvPr id="5" name="Picture 4" descr="A blue square with a green and yellow logo&#10;&#10;AI-generated content may be incorrect.">
            <a:extLst>
              <a:ext uri="{FF2B5EF4-FFF2-40B4-BE49-F238E27FC236}">
                <a16:creationId xmlns:a16="http://schemas.microsoft.com/office/drawing/2014/main" id="{217B27A1-13B9-CF01-702D-6FE66BC8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14180"/>
            <a:ext cx="1224138" cy="1224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158F7-FAA0-C18A-55A6-F947A1784D0B}"/>
              </a:ext>
            </a:extLst>
          </p:cNvPr>
          <p:cNvSpPr txBox="1"/>
          <p:nvPr/>
        </p:nvSpPr>
        <p:spPr>
          <a:xfrm>
            <a:off x="6096000" y="2659559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have a plan.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F9AC3-A9C0-8B11-9E94-92BA681CCD38}"/>
              </a:ext>
            </a:extLst>
          </p:cNvPr>
          <p:cNvSpPr txBox="1"/>
          <p:nvPr/>
        </p:nvSpPr>
        <p:spPr>
          <a:xfrm>
            <a:off x="7680176" y="4582081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00364A"/>
                </a:solidFill>
                <a:latin typeface="Century Gothic" panose="020B0502020202020204" pitchFamily="34" charset="0"/>
              </a:rPr>
              <a:t>I know how my trip is going to go.</a:t>
            </a:r>
          </a:p>
        </p:txBody>
      </p:sp>
      <p:pic>
        <p:nvPicPr>
          <p:cNvPr id="13" name="Picture 12" descr="A person holding a cell phone&#10;&#10;AI-generated content may be incorrect.">
            <a:extLst>
              <a:ext uri="{FF2B5EF4-FFF2-40B4-BE49-F238E27FC236}">
                <a16:creationId xmlns:a16="http://schemas.microsoft.com/office/drawing/2014/main" id="{C43C3494-3511-7FC0-52E6-389F32194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993903"/>
            <a:ext cx="3744415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0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6DB24-C3A2-5229-5F13-C69AB355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9D68E9-EA1E-0166-69D4-CAE69253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2 - Start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AE1B7D-EF1D-9BCA-23F5-9C0CB3239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9CF1B1-A246-8D3D-19E2-920B13F4C54A}"/>
              </a:ext>
            </a:extLst>
          </p:cNvPr>
          <p:cNvSpPr txBox="1"/>
          <p:nvPr/>
        </p:nvSpPr>
        <p:spPr>
          <a:xfrm>
            <a:off x="6096000" y="2659559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am ready to go to the bus stop.</a:t>
            </a:r>
          </a:p>
        </p:txBody>
      </p:sp>
      <p:pic>
        <p:nvPicPr>
          <p:cNvPr id="7" name="Picture 6" descr="A green rectangular sign with a fish and a black background&#10;&#10;AI-generated content may be incorrect.">
            <a:extLst>
              <a:ext uri="{FF2B5EF4-FFF2-40B4-BE49-F238E27FC236}">
                <a16:creationId xmlns:a16="http://schemas.microsoft.com/office/drawing/2014/main" id="{25EC5754-0C4E-3DBF-287D-D58895F2E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90" y="2275969"/>
            <a:ext cx="1737606" cy="1737607"/>
          </a:xfrm>
          <a:prstGeom prst="rect">
            <a:avLst/>
          </a:prstGeom>
        </p:spPr>
      </p:pic>
      <p:pic>
        <p:nvPicPr>
          <p:cNvPr id="12" name="Picture 11" descr="A blue headphones with yellow stripes&#10;&#10;AI-generated content may be incorrect.">
            <a:extLst>
              <a:ext uri="{FF2B5EF4-FFF2-40B4-BE49-F238E27FC236}">
                <a16:creationId xmlns:a16="http://schemas.microsoft.com/office/drawing/2014/main" id="{069F80A9-3F38-3D8B-1A70-E51AB0EBA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" y="3972753"/>
            <a:ext cx="1737607" cy="1737607"/>
          </a:xfrm>
          <a:prstGeom prst="rect">
            <a:avLst/>
          </a:prstGeom>
        </p:spPr>
      </p:pic>
      <p:pic>
        <p:nvPicPr>
          <p:cNvPr id="14" name="Picture 13" descr="A blue and green backpack&#10;&#10;AI-generated content may be incorrect.">
            <a:extLst>
              <a:ext uri="{FF2B5EF4-FFF2-40B4-BE49-F238E27FC236}">
                <a16:creationId xmlns:a16="http://schemas.microsoft.com/office/drawing/2014/main" id="{26CF7223-397B-8B86-2E2D-4276C8F4A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9" y="2152567"/>
            <a:ext cx="1737607" cy="1737607"/>
          </a:xfrm>
          <a:prstGeom prst="rect">
            <a:avLst/>
          </a:prstGeom>
        </p:spPr>
      </p:pic>
      <p:pic>
        <p:nvPicPr>
          <p:cNvPr id="18" name="Picture 17" descr="A clock with a black background&#10;&#10;AI-generated content may be incorrect.">
            <a:extLst>
              <a:ext uri="{FF2B5EF4-FFF2-40B4-BE49-F238E27FC236}">
                <a16:creationId xmlns:a16="http://schemas.microsoft.com/office/drawing/2014/main" id="{A78D83F2-F5E0-FB03-2500-E06B071048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89" y="3890173"/>
            <a:ext cx="1737607" cy="17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12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D8645-C95E-9774-A8BD-441E21D9F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78CCF6-4F9E-89B4-B75E-46952489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/>
              <a:t>Step 3 - Wait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0F9674-EF23-1E32-3A22-AD349F23E7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0F8E2-4921-FB57-69EF-3BB60F2F4E7A}"/>
              </a:ext>
            </a:extLst>
          </p:cNvPr>
          <p:cNvSpPr txBox="1"/>
          <p:nvPr/>
        </p:nvSpPr>
        <p:spPr>
          <a:xfrm>
            <a:off x="6096000" y="265955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wait at the bus stop.</a:t>
            </a:r>
          </a:p>
        </p:txBody>
      </p:sp>
      <p:pic>
        <p:nvPicPr>
          <p:cNvPr id="4" name="Picture 3" descr="A group of people standing in front of a red booth&#10;&#10;AI-generated content may be incorrect.">
            <a:extLst>
              <a:ext uri="{FF2B5EF4-FFF2-40B4-BE49-F238E27FC236}">
                <a16:creationId xmlns:a16="http://schemas.microsoft.com/office/drawing/2014/main" id="{62E958CD-A24C-9D11-5B27-CB22B6889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348880"/>
            <a:ext cx="4712701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8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5BC7-805D-ED26-9D10-A6C8C8CCB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AB802-270B-B04B-EA60-DB98FE9E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4 - Catch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10D584-DCEB-E99C-B956-8A664BCD51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C8966A-888B-E1D8-0573-0A7B1588E46B}"/>
              </a:ext>
            </a:extLst>
          </p:cNvPr>
          <p:cNvSpPr txBox="1"/>
          <p:nvPr/>
        </p:nvSpPr>
        <p:spPr>
          <a:xfrm>
            <a:off x="6096000" y="265955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wave when I see the bus.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2B2F3D-64A6-89D8-39F3-A794CC18DB07}"/>
              </a:ext>
            </a:extLst>
          </p:cNvPr>
          <p:cNvSpPr txBox="1"/>
          <p:nvPr/>
        </p:nvSpPr>
        <p:spPr>
          <a:xfrm>
            <a:off x="7536160" y="486916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>
                <a:solidFill>
                  <a:srgbClr val="00364A"/>
                </a:solidFill>
                <a:latin typeface="Century Gothic" panose="020B0502020202020204" pitchFamily="34" charset="0"/>
              </a:rPr>
              <a:t>Waving tells the bus driver that I need the bus to stop.</a:t>
            </a:r>
          </a:p>
        </p:txBody>
      </p:sp>
      <p:pic>
        <p:nvPicPr>
          <p:cNvPr id="4" name="Picture 3" descr="A person waving at a bus stop&#10;&#10;AI-generated content may be incorrect.">
            <a:extLst>
              <a:ext uri="{FF2B5EF4-FFF2-40B4-BE49-F238E27FC236}">
                <a16:creationId xmlns:a16="http://schemas.microsoft.com/office/drawing/2014/main" id="{DF83B877-16EB-200B-69B5-991C5238B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6" y="1823338"/>
            <a:ext cx="3260349" cy="4565541"/>
          </a:xfrm>
          <a:prstGeom prst="rect">
            <a:avLst/>
          </a:prstGeom>
        </p:spPr>
      </p:pic>
      <p:pic>
        <p:nvPicPr>
          <p:cNvPr id="7" name="Picture 6" descr="A cartoon of a bus&#10;&#10;AI-generated content may be incorrect.">
            <a:extLst>
              <a:ext uri="{FF2B5EF4-FFF2-40B4-BE49-F238E27FC236}">
                <a16:creationId xmlns:a16="http://schemas.microsoft.com/office/drawing/2014/main" id="{2C99C60C-BD8D-6294-9D2B-B4B2AFAC5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78" y="4583658"/>
            <a:ext cx="108518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9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7A6B8-709C-C65B-A440-C56F410F8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A8D0D5-0594-14AE-F109-C2032636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5 - Ride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7BCAA-EFDC-02AA-D9DD-339815F8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FC076-267D-8087-4FFD-C8AF057D362C}"/>
              </a:ext>
            </a:extLst>
          </p:cNvPr>
          <p:cNvSpPr txBox="1"/>
          <p:nvPr/>
        </p:nvSpPr>
        <p:spPr>
          <a:xfrm>
            <a:off x="6204012" y="2097108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tag on with my card.</a:t>
            </a:r>
          </a:p>
        </p:txBody>
      </p:sp>
      <p:pic>
        <p:nvPicPr>
          <p:cNvPr id="5" name="Picture 4" descr="A couple of women sitting on a bus&#10;&#10;AI-generated content may be incorrect.">
            <a:extLst>
              <a:ext uri="{FF2B5EF4-FFF2-40B4-BE49-F238E27FC236}">
                <a16:creationId xmlns:a16="http://schemas.microsoft.com/office/drawing/2014/main" id="{86813789-9E39-BE69-3894-0C0E244B8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33" y="4149080"/>
            <a:ext cx="3410828" cy="2274342"/>
          </a:xfrm>
          <a:prstGeom prst="rect">
            <a:avLst/>
          </a:prstGeom>
        </p:spPr>
      </p:pic>
      <p:pic>
        <p:nvPicPr>
          <p:cNvPr id="8" name="Picture 7" descr="A person using a ticket machine&#10;&#10;AI-generated content may be incorrect.">
            <a:extLst>
              <a:ext uri="{FF2B5EF4-FFF2-40B4-BE49-F238E27FC236}">
                <a16:creationId xmlns:a16="http://schemas.microsoft.com/office/drawing/2014/main" id="{A7F562AC-99AA-DED3-5B2C-AF1E87A2B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82" y="1779718"/>
            <a:ext cx="2081330" cy="2081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7BC921-5CA6-A389-2DBE-03BAC0BE7A7E}"/>
              </a:ext>
            </a:extLst>
          </p:cNvPr>
          <p:cNvSpPr txBox="1"/>
          <p:nvPr/>
        </p:nvSpPr>
        <p:spPr>
          <a:xfrm>
            <a:off x="6204012" y="4901530"/>
            <a:ext cx="486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sit down if I can.</a:t>
            </a:r>
          </a:p>
        </p:txBody>
      </p:sp>
    </p:spTree>
    <p:extLst>
      <p:ext uri="{BB962C8B-B14F-4D97-AF65-F5344CB8AC3E}">
        <p14:creationId xmlns:p14="http://schemas.microsoft.com/office/powerpoint/2010/main" val="828720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7EDA1-B8AF-B574-DE6F-46429D721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2B837D-A87C-F6A3-431D-D4F36E07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3" y="260648"/>
            <a:ext cx="9720528" cy="797370"/>
          </a:xfrm>
        </p:spPr>
        <p:txBody>
          <a:bodyPr/>
          <a:lstStyle/>
          <a:p>
            <a:r>
              <a:rPr lang="en-NZ" dirty="0">
                <a:latin typeface="Century Gothic" panose="020B0502020202020204" pitchFamily="34" charset="0"/>
              </a:rPr>
              <a:t>Step 6 - Decide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48FD76-DDE2-B9BB-7391-E0151B44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243"/>
          <a:stretch/>
        </p:blipFill>
        <p:spPr>
          <a:xfrm>
            <a:off x="10344472" y="121139"/>
            <a:ext cx="936104" cy="8775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C76FA2-0964-AEB5-8E45-1225797B0C90}"/>
              </a:ext>
            </a:extLst>
          </p:cNvPr>
          <p:cNvSpPr txBox="1"/>
          <p:nvPr/>
        </p:nvSpPr>
        <p:spPr>
          <a:xfrm>
            <a:off x="5196177" y="2194097"/>
            <a:ext cx="5148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My stop is next.</a:t>
            </a:r>
          </a:p>
        </p:txBody>
      </p:sp>
      <p:pic>
        <p:nvPicPr>
          <p:cNvPr id="8" name="Picture 7" descr="A hand holding a yellow object&#10;&#10;AI-generated content may be incorrect.">
            <a:extLst>
              <a:ext uri="{FF2B5EF4-FFF2-40B4-BE49-F238E27FC236}">
                <a16:creationId xmlns:a16="http://schemas.microsoft.com/office/drawing/2014/main" id="{329FFF25-3525-D23C-D9EA-D550639E7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26" y="4005064"/>
            <a:ext cx="1677158" cy="23488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D8F565-896D-F06A-99D2-5CC346C81323}"/>
              </a:ext>
            </a:extLst>
          </p:cNvPr>
          <p:cNvSpPr txBox="1"/>
          <p:nvPr/>
        </p:nvSpPr>
        <p:spPr>
          <a:xfrm>
            <a:off x="5196177" y="4456229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>
                <a:solidFill>
                  <a:srgbClr val="00364A"/>
                </a:solidFill>
                <a:latin typeface="Century Gothic" panose="020B0502020202020204" pitchFamily="34" charset="0"/>
              </a:rPr>
              <a:t>I push the stop button.</a:t>
            </a:r>
          </a:p>
        </p:txBody>
      </p:sp>
      <p:pic>
        <p:nvPicPr>
          <p:cNvPr id="13" name="Picture 12" descr="A red and white sign with a bus and no parking sign&#10;&#10;AI-generated content may be incorrect.">
            <a:extLst>
              <a:ext uri="{FF2B5EF4-FFF2-40B4-BE49-F238E27FC236}">
                <a16:creationId xmlns:a16="http://schemas.microsoft.com/office/drawing/2014/main" id="{346056D8-6F23-4190-69D0-7FFB0BF46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429" y="1533842"/>
            <a:ext cx="1424153" cy="20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4492"/>
      </p:ext>
    </p:extLst>
  </p:cSld>
  <p:clrMapOvr>
    <a:masterClrMapping/>
  </p:clrMapOvr>
</p:sld>
</file>

<file path=ppt/theme/theme1.xml><?xml version="1.0" encoding="utf-8"?>
<a:theme xmlns:a="http://schemas.openxmlformats.org/drawingml/2006/main" name="(GW) Blank Presentation">
  <a:themeElements>
    <a:clrScheme name="(GW) Blank Presentation 2">
      <a:dk1>
        <a:srgbClr val="000000"/>
      </a:dk1>
      <a:lt1>
        <a:srgbClr val="FFFFFF"/>
      </a:lt1>
      <a:dk2>
        <a:srgbClr val="006270"/>
      </a:dk2>
      <a:lt2>
        <a:srgbClr val="A0B700"/>
      </a:lt2>
      <a:accent1>
        <a:srgbClr val="008ED8"/>
      </a:accent1>
      <a:accent2>
        <a:srgbClr val="DF6B00"/>
      </a:accent2>
      <a:accent3>
        <a:srgbClr val="FFFFFF"/>
      </a:accent3>
      <a:accent4>
        <a:srgbClr val="000000"/>
      </a:accent4>
      <a:accent5>
        <a:srgbClr val="AAC6E9"/>
      </a:accent5>
      <a:accent6>
        <a:srgbClr val="CA6000"/>
      </a:accent6>
      <a:hlink>
        <a:srgbClr val="4F9700"/>
      </a:hlink>
      <a:folHlink>
        <a:srgbClr val="445E1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(GW) Blank Presentation 1">
        <a:dk1>
          <a:srgbClr val="000000"/>
        </a:dk1>
        <a:lt1>
          <a:srgbClr val="FFFFFF"/>
        </a:lt1>
        <a:dk2>
          <a:srgbClr val="006270"/>
        </a:dk2>
        <a:lt2>
          <a:srgbClr val="7DBECF"/>
        </a:lt2>
        <a:accent1>
          <a:srgbClr val="9F958B"/>
        </a:accent1>
        <a:accent2>
          <a:srgbClr val="71879A"/>
        </a:accent2>
        <a:accent3>
          <a:srgbClr val="FFFFFF"/>
        </a:accent3>
        <a:accent4>
          <a:srgbClr val="000000"/>
        </a:accent4>
        <a:accent5>
          <a:srgbClr val="CDC8C4"/>
        </a:accent5>
        <a:accent6>
          <a:srgbClr val="667A8B"/>
        </a:accent6>
        <a:hlink>
          <a:srgbClr val="DDD56C"/>
        </a:hlink>
        <a:folHlink>
          <a:srgbClr val="BDBF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(GW) Blank Presentation 2">
        <a:dk1>
          <a:srgbClr val="000000"/>
        </a:dk1>
        <a:lt1>
          <a:srgbClr val="FFFFFF"/>
        </a:lt1>
        <a:dk2>
          <a:srgbClr val="006270"/>
        </a:dk2>
        <a:lt2>
          <a:srgbClr val="A0B700"/>
        </a:lt2>
        <a:accent1>
          <a:srgbClr val="008ED8"/>
        </a:accent1>
        <a:accent2>
          <a:srgbClr val="DF6B00"/>
        </a:accent2>
        <a:accent3>
          <a:srgbClr val="FFFFFF"/>
        </a:accent3>
        <a:accent4>
          <a:srgbClr val="000000"/>
        </a:accent4>
        <a:accent5>
          <a:srgbClr val="AAC6E9"/>
        </a:accent5>
        <a:accent6>
          <a:srgbClr val="CA6000"/>
        </a:accent6>
        <a:hlink>
          <a:srgbClr val="4F9700"/>
        </a:hlink>
        <a:folHlink>
          <a:srgbClr val="445E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tlink PowerPoint template.pptx" id="{89084DB9-B5E1-4FBF-B9C4-03052F6651A2}" vid="{005AD0AC-B4D1-4CCC-8B6A-3FABE4738F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FCA58A51CF58C145BFA6994989E5A66B" ma:contentTypeVersion="136" ma:contentTypeDescription="Create a new document." ma:contentTypeScope="" ma:versionID="2dd2952a9b2859e72555fb8f34f850d6">
  <xsd:schema xmlns:xsd="http://www.w3.org/2001/XMLSchema" xmlns:xs="http://www.w3.org/2001/XMLSchema" xmlns:p="http://schemas.microsoft.com/office/2006/metadata/properties" xmlns:ns2="2de8b5ad-0395-4b99-8c38-329811f9101f" xmlns:ns3="4f9c820c-e7e2-444d-97ee-45f2b3485c1d" xmlns:ns4="15ffb055-6eb4-45a1-bc20-bf2ac0d420da" xmlns:ns5="725c79e5-42ce-4aa0-ac78-b6418001f0d2" xmlns:ns6="c91a514c-9034-4fa3-897a-8352025b26ed" xmlns:ns7="e5a7084f-8549-410e-a7ff-e0f6a67a54a6" xmlns:ns8="a078e0e7-2ef2-4b8a-bcc8-a9e2aab56e69" targetNamespace="http://schemas.microsoft.com/office/2006/metadata/properties" ma:root="true" ma:fieldsID="1f9458b0b70e799cad35426bc180be5a" ns2:_="" ns3:_="" ns4:_="" ns5:_="" ns6:_="" ns7:_="" ns8:_="">
    <xsd:import namespace="2de8b5ad-0395-4b99-8c38-329811f9101f"/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e5a7084f-8549-410e-a7ff-e0f6a67a54a6"/>
    <xsd:import namespace="a078e0e7-2ef2-4b8a-bcc8-a9e2aab56e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Type" minOccurs="0"/>
                <xsd:element ref="ns4:KeyWords" minOccurs="0"/>
                <xsd:element ref="ns3:Narrative" minOccurs="0"/>
                <xsd:element ref="ns4:SecurityClassification" minOccurs="0"/>
                <xsd:element ref="ns3:RelatedPeople" minOccurs="0"/>
                <xsd:element ref="ns3:CategoryName" minOccurs="0"/>
                <xsd:element ref="ns3:CategoryValue" minOccurs="0"/>
                <xsd:element ref="ns3:BusinessValue" minOccurs="0"/>
                <xsd:element ref="ns3:FunctionGroup" minOccurs="0"/>
                <xsd:element ref="ns3:Function" minOccurs="0"/>
                <xsd:element ref="ns3:PRAType" minOccurs="0"/>
                <xsd:element ref="ns3:PRADate1" minOccurs="0"/>
                <xsd:element ref="ns3:PRADate2" minOccurs="0"/>
                <xsd:element ref="ns3:PRADate3" minOccurs="0"/>
                <xsd:element ref="ns3:PRADateDisposal" minOccurs="0"/>
                <xsd:element ref="ns3:PRADateTrigger" minOccurs="0"/>
                <xsd:element ref="ns3:PRAText1" minOccurs="0"/>
                <xsd:element ref="ns3:PRAText2" minOccurs="0"/>
                <xsd:element ref="ns3:PRAText3" minOccurs="0"/>
                <xsd:element ref="ns3:PRAText4" minOccurs="0"/>
                <xsd:element ref="ns3:PRAText5" minOccurs="0"/>
                <xsd:element ref="ns3:AggregationStatus" minOccurs="0"/>
                <xsd:element ref="ns3:Project" minOccurs="0"/>
                <xsd:element ref="ns3:Activity" minOccurs="0"/>
                <xsd:element ref="ns5:AggregationNarrative" minOccurs="0"/>
                <xsd:element ref="ns6:Channel" minOccurs="0"/>
                <xsd:element ref="ns6:Team" minOccurs="0"/>
                <xsd:element ref="ns6:Level2" minOccurs="0"/>
                <xsd:element ref="ns6:Level3" minOccurs="0"/>
                <xsd:element ref="ns6:Year" minOccurs="0"/>
                <xsd:element ref="ns7:eDocsDocNumber" minOccurs="0"/>
                <xsd:element ref="ns7:GWappID1" minOccurs="0"/>
                <xsd:element ref="ns7:zLegacy" minOccurs="0"/>
                <xsd:element ref="ns7:zLegacyJSON" minOccurs="0"/>
                <xsd:element ref="ns7:zMigrationID" minOccurs="0"/>
                <xsd:element ref="ns7:SetLabel" minOccurs="0"/>
                <xsd:element ref="ns7:CC" minOccurs="0"/>
                <xsd:element ref="ns8:Case" minOccurs="0"/>
                <xsd:element ref="ns8:To" minOccurs="0"/>
                <xsd:element ref="ns8:MediaServiceMetadata" minOccurs="0"/>
                <xsd:element ref="ns8:MediaServiceFastMetadata" minOccurs="0"/>
                <xsd:element ref="ns2:TaxCatchAll" minOccurs="0"/>
                <xsd:element ref="ns8:MediaServiceOCR" minOccurs="0"/>
                <xsd:element ref="ns8:MediaServiceGenerationTime" minOccurs="0"/>
                <xsd:element ref="ns8:MediaServiceEventHashCode" minOccurs="0"/>
                <xsd:element ref="ns8:MediaServiceDateTaken" minOccurs="0"/>
                <xsd:element ref="ns2:SharedWithUsers" minOccurs="0"/>
                <xsd:element ref="ns2:SharedWithDetails" minOccurs="0"/>
                <xsd:element ref="ns8:MediaServiceObjectDetectorVersions" minOccurs="0"/>
                <xsd:element ref="ns8:MediaServiceLocation" minOccurs="0"/>
                <xsd:element ref="ns8:MediaLengthInSeconds" minOccurs="0"/>
                <xsd:element ref="ns8:MediaServiceSearchProperties" minOccurs="0"/>
                <xsd:element ref="ns8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8b5ad-0395-4b99-8c38-329811f910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2" nillable="true" ma:displayName="Taxonomy Catch All Column" ma:hidden="true" ma:list="{e8767274-02bc-49f5-8b80-ea12d9a58211}" ma:internalName="TaxCatchAll" ma:showField="CatchAllData" ma:web="2de8b5ad-0395-4b99-8c38-329811f91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5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11" nillable="true" ma:displayName="Document Type" ma:format="Dropdown" ma:hidden="true" ma:internalName="DocumentType" ma:readOnly="false">
      <xsd:simpleType>
        <xsd:restriction base="dms:Choice">
          <xsd:enumeration value="Consents"/>
          <xsd:enumeration value="Contract"/>
          <xsd:enumeration value="Correspondence"/>
          <xsd:enumeration value="Data or register"/>
          <xsd:enumeration value="Drawing"/>
          <xsd:enumeration value="File note"/>
          <xsd:enumeration value="Financial"/>
          <xsd:enumeration value="Legal"/>
          <xsd:enumeration value="Meeting document"/>
          <xsd:enumeration value="Multi media"/>
          <xsd:enumeration value="Planning"/>
          <xsd:enumeration value="Policy or Procedure"/>
          <xsd:enumeration value="Presentation"/>
          <xsd:enumeration value="Project"/>
          <xsd:enumeration value="Publication"/>
          <xsd:enumeration value="Reference material"/>
          <xsd:enumeration value="Report"/>
          <xsd:enumeration value="Submissions"/>
          <xsd:enumeration value="Template"/>
        </xsd:restriction>
      </xsd:simpleType>
    </xsd:element>
    <xsd:element name="Narrative" ma:index="13" nillable="true" ma:displayName="Narrative" ma:hidden="true" ma:internalName="Narrative" ma:readOnly="false">
      <xsd:simpleType>
        <xsd:restriction base="dms:Note"/>
      </xsd:simpleType>
    </xsd:element>
    <xsd:element name="RelatedPeople" ma:index="15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6" nillable="true" ma:displayName="Category Name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7" nillable="true" ma:displayName="Related Comms Channel or Publication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8" nillable="true" ma:displayName="Business Value" ma:default="Normal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9" nillable="true" ma:displayName="Function Group" ma:default="Corporate Management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20" nillable="true" ma:displayName="Function" ma:default="Communications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PRADate1" ma:index="22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3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4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5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6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7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8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9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30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1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2" nillable="true" ma:displayName="Aggregation Status" ma:default="Normal" ma:format="Dropdown" ma:hidden="true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Project" ma:index="33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4" nillable="true" ma:displayName="Activity" ma:default="Marketing" ma:hidden="true" ma:indexed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12" nillable="true" ma:displayName="Key Words" ma:hidden="true" ma:internalName="KeyWords" ma:readOnly="false">
      <xsd:simpleType>
        <xsd:restriction base="dms:Note"/>
      </xsd:simpleType>
    </xsd:element>
    <xsd:element name="SecurityClassification" ma:index="14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5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6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7" nillable="true" ma:displayName="Team" ma:default="Communications" ma:hidden="true" ma:internalName="Team" ma:readOnly="false">
      <xsd:simpleType>
        <xsd:restriction base="dms:Text">
          <xsd:maxLength value="255"/>
        </xsd:restriction>
      </xsd:simpleType>
    </xsd:element>
    <xsd:element name="Level2" ma:index="38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9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40" nillable="true" ma:displayName="Year" ma:default="NA" ma:hidden="true" ma:indexed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7084f-8549-410e-a7ff-e0f6a67a54a6" elementFormDefault="qualified">
    <xsd:import namespace="http://schemas.microsoft.com/office/2006/documentManagement/types"/>
    <xsd:import namespace="http://schemas.microsoft.com/office/infopath/2007/PartnerControls"/>
    <xsd:element name="eDocsDocNumber" ma:index="41" nillable="true" ma:displayName="eDocsDocNumber" ma:hidden="true" ma:internalName="eDocsDocNumber" ma:readOnly="false">
      <xsd:simpleType>
        <xsd:restriction base="dms:Text">
          <xsd:maxLength value="255"/>
        </xsd:restriction>
      </xsd:simpleType>
    </xsd:element>
    <xsd:element name="GWappID1" ma:index="42" nillable="true" ma:displayName="GWappID1" ma:hidden="true" ma:internalName="GWappID1" ma:readOnly="false">
      <xsd:simpleType>
        <xsd:restriction base="dms:Text">
          <xsd:maxLength value="255"/>
        </xsd:restriction>
      </xsd:simpleType>
    </xsd:element>
    <xsd:element name="zLegacy" ma:index="43" nillable="true" ma:displayName="zLegacy" ma:hidden="true" ma:internalName="zLegacy" ma:readOnly="false">
      <xsd:simpleType>
        <xsd:restriction base="dms:Note"/>
      </xsd:simpleType>
    </xsd:element>
    <xsd:element name="zLegacyJSON" ma:index="44" nillable="true" ma:displayName="zLegacyJSON" ma:hidden="true" ma:internalName="zLegacyJSON" ma:readOnly="false">
      <xsd:simpleType>
        <xsd:restriction base="dms:Note"/>
      </xsd:simpleType>
    </xsd:element>
    <xsd:element name="zMigrationID" ma:index="45" nillable="true" ma:displayName="zMigrationID" ma:hidden="true" ma:indexed="true" ma:internalName="zMigrationID" ma:readOnly="false">
      <xsd:simpleType>
        <xsd:restriction base="dms:Text">
          <xsd:maxLength value="255"/>
        </xsd:restriction>
      </xsd:simpleType>
    </xsd:element>
    <xsd:element name="SetLabel" ma:index="46" nillable="true" ma:displayName="SetLabel" ma:default="RETAIN" ma:hidden="true" ma:internalName="SetLabel" ma:readOnly="false">
      <xsd:simpleType>
        <xsd:restriction base="dms:Text">
          <xsd:maxLength value="255"/>
        </xsd:restriction>
      </xsd:simpleType>
    </xsd:element>
    <xsd:element name="CC" ma:index="47" nillable="true" ma:displayName="CC" ma:hidden="true" ma:internalName="CC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8e0e7-2ef2-4b8a-bcc8-a9e2aab56e69" elementFormDefault="qualified">
    <xsd:import namespace="http://schemas.microsoft.com/office/2006/documentManagement/types"/>
    <xsd:import namespace="http://schemas.microsoft.com/office/infopath/2007/PartnerControls"/>
    <xsd:element name="Case" ma:index="48" nillable="true" ma:displayName="Related Function" ma:format="Dropdown" ma:hidden="true" ma:internalName="Case">
      <xsd:simpleType>
        <xsd:union memberTypes="dms:Text">
          <xsd:simpleType>
            <xsd:restriction base="dms:Choice">
              <xsd:enumeration value="Council Wide"/>
              <xsd:enumeration value="Governance"/>
              <xsd:enumeration value="Corporate Management"/>
              <xsd:enumeration value="Catchment Management"/>
              <xsd:enumeration value="Environment Management"/>
              <xsd:enumeration value="Transport Management"/>
              <xsd:enumeration value="Emergency Management"/>
              <xsd:enumeration value="Strategy"/>
              <xsd:enumeration value="People and Customer"/>
            </xsd:restriction>
          </xsd:simpleType>
        </xsd:union>
      </xsd:simpleType>
    </xsd:element>
    <xsd:element name="To" ma:index="49" nillable="true" ma:displayName="To" ma:hidden="true" ma:internalName="To" ma:readOnly="false">
      <xsd:simpleType>
        <xsd:restriction base="dms:Note"/>
      </xsd:simpleType>
    </xsd:element>
    <xsd:element name="MediaServiceMetadata" ma:index="5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5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6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6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6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6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e8b5ad-0395-4b99-8c38-329811f9101f" xsi:nil="true"/>
    <BusinessValue xmlns="4f9c820c-e7e2-444d-97ee-45f2b3485c1d">Normal</BusinessValue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GWappID1 xmlns="e5a7084f-8549-410e-a7ff-e0f6a67a54a6" xsi:nil="true"/>
    <Case xmlns="a078e0e7-2ef2-4b8a-bcc8-a9e2aab56e69">Strategic Partnerships</Case>
    <PRAText5 xmlns="4f9c820c-e7e2-444d-97ee-45f2b3485c1d" xsi:nil="true"/>
    <Level2 xmlns="c91a514c-9034-4fa3-897a-8352025b26ed">NA</Level2>
    <Activity xmlns="4f9c820c-e7e2-444d-97ee-45f2b3485c1d">Marketing</Activity>
    <AggregationStatus xmlns="4f9c820c-e7e2-444d-97ee-45f2b3485c1d">Normal</AggregationStatus>
    <CategoryValue xmlns="4f9c820c-e7e2-444d-97ee-45f2b3485c1d">NA</CategoryValue>
    <PRADate2 xmlns="4f9c820c-e7e2-444d-97ee-45f2b3485c1d" xsi:nil="true"/>
    <zLegacyJSON xmlns="e5a7084f-8549-410e-a7ff-e0f6a67a54a6" xsi:nil="true"/>
    <PRAText1 xmlns="4f9c820c-e7e2-444d-97ee-45f2b3485c1d" xsi:nil="true"/>
    <PRAText4 xmlns="4f9c820c-e7e2-444d-97ee-45f2b3485c1d" xsi:nil="true"/>
    <Level3 xmlns="c91a514c-9034-4fa3-897a-8352025b26ed" xsi:nil="true"/>
    <CC xmlns="e5a7084f-8549-410e-a7ff-e0f6a67a54a6" xsi:nil="true"/>
    <Team xmlns="c91a514c-9034-4fa3-897a-8352025b26ed">Communications</Team>
    <Project xmlns="4f9c820c-e7e2-444d-97ee-45f2b3485c1d">NA</Project>
    <FunctionGroup xmlns="4f9c820c-e7e2-444d-97ee-45f2b3485c1d">Corporate Management</FunctionGroup>
    <Function xmlns="4f9c820c-e7e2-444d-97ee-45f2b3485c1d">Communications</Function>
    <eDocsDocNumber xmlns="e5a7084f-8549-410e-a7ff-e0f6a67a54a6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NA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zMigrationID xmlns="e5a7084f-8549-410e-a7ff-e0f6a67a54a6" xsi:nil="true"/>
    <Year xmlns="c91a514c-9034-4fa3-897a-8352025b26ed">NA</Year>
    <Narrative xmlns="4f9c820c-e7e2-444d-97ee-45f2b3485c1d" xsi:nil="true"/>
    <CategoryName xmlns="4f9c820c-e7e2-444d-97ee-45f2b3485c1d">NA</CategoryName>
    <PRADateTrigger xmlns="4f9c820c-e7e2-444d-97ee-45f2b3485c1d" xsi:nil="true"/>
    <To xmlns="a078e0e7-2ef2-4b8a-bcc8-a9e2aab56e69" xsi:nil="true"/>
    <PRAText2 xmlns="4f9c820c-e7e2-444d-97ee-45f2b3485c1d" xsi:nil="true"/>
    <zLegacy xmlns="e5a7084f-8549-410e-a7ff-e0f6a67a54a6" xsi:nil="true"/>
    <SetLabel xmlns="e5a7084f-8549-410e-a7ff-e0f6a67a54a6">RETAIN</SetLabel>
    <_dlc_DocId xmlns="2de8b5ad-0395-4b99-8c38-329811f9101f">COMMS-1180064819-74253</_dlc_DocId>
    <_dlc_DocIdUrl xmlns="2de8b5ad-0395-4b99-8c38-329811f9101f">
      <Url>https://greaterwellington.sharepoint.com/sites/ws-comms/_layouts/15/DocIdRedir.aspx?ID=COMMS-1180064819-74253</Url>
      <Description>COMMS-1180064819-74253</Description>
    </_dlc_DocIdUrl>
  </documentManagement>
</p:properties>
</file>

<file path=customXml/itemProps1.xml><?xml version="1.0" encoding="utf-8"?>
<ds:datastoreItem xmlns:ds="http://schemas.openxmlformats.org/officeDocument/2006/customXml" ds:itemID="{A5C4D9E4-505A-4C78-A0E4-5948BADFF8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8b5ad-0395-4b99-8c38-329811f9101f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e5a7084f-8549-410e-a7ff-e0f6a67a54a6"/>
    <ds:schemaRef ds:uri="a078e0e7-2ef2-4b8a-bcc8-a9e2aab56e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F77B9A-757C-4ED4-85C3-070402461F4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9D03417-D321-4F8F-A376-9E42D228C24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85ADA5-33EF-46E7-9FE6-765B33EC72D2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078e0e7-2ef2-4b8a-bcc8-a9e2aab56e69"/>
    <ds:schemaRef ds:uri="http://purl.org/dc/elements/1.1/"/>
    <ds:schemaRef ds:uri="e5a7084f-8549-410e-a7ff-e0f6a67a54a6"/>
    <ds:schemaRef ds:uri="4f9c820c-e7e2-444d-97ee-45f2b3485c1d"/>
    <ds:schemaRef ds:uri="2de8b5ad-0395-4b99-8c38-329811f9101f"/>
    <ds:schemaRef ds:uri="725c79e5-42ce-4aa0-ac78-b6418001f0d2"/>
    <ds:schemaRef ds:uri="c91a514c-9034-4fa3-897a-8352025b26ed"/>
    <ds:schemaRef ds:uri="http://purl.org/dc/terms/"/>
    <ds:schemaRef ds:uri="15ffb055-6eb4-45a1-bc20-bf2ac0d420d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Metlink PPT template</Template>
  <TotalTime>7501</TotalTime>
  <Words>215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Century Gothic</vt:lpstr>
      <vt:lpstr>Times New Roman</vt:lpstr>
      <vt:lpstr>(GW) Blank Presentation</vt:lpstr>
      <vt:lpstr>Welcome to Metlink’s Social Story Template</vt:lpstr>
      <vt:lpstr>Reference slide </vt:lpstr>
      <vt:lpstr>PowerPoint Presentation</vt:lpstr>
      <vt:lpstr>Step 1 - Plan</vt:lpstr>
      <vt:lpstr>Step 2 - Start</vt:lpstr>
      <vt:lpstr>Step 3 - Wait</vt:lpstr>
      <vt:lpstr>Step 4 - Catch</vt:lpstr>
      <vt:lpstr>Step 5 - Ride</vt:lpstr>
      <vt:lpstr>Step 6 - Decide</vt:lpstr>
      <vt:lpstr>Step 7 - Exit</vt:lpstr>
      <vt:lpstr>Step 8 -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Ella Makan</dc:creator>
  <cp:lastModifiedBy>Ali Kaye</cp:lastModifiedBy>
  <cp:revision>30</cp:revision>
  <dcterms:created xsi:type="dcterms:W3CDTF">2024-12-15T22:35:04Z</dcterms:created>
  <dcterms:modified xsi:type="dcterms:W3CDTF">2025-06-18T22:29:35Z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0x0101001E94C3B72383DE4DAA17349E0BBF252600FCA58A51CF58C145BFA6994989E5A66B</vt:lpwstr>
  </property>
  <property fmtid="{D5CDD505-2E9C-101B-9397-08002B2CF9AE}" pid="3" name="_dlc_DocIdItemGuid">
    <vt:lpwstr>86ea7d96-c578-4924-938e-68f0642ce3f3</vt:lpwstr>
  </property>
  <property fmtid="{D5CDD505-2E9C-101B-9397-08002B2CF9AE}" pid="4" name="createdWithAddin">
    <vt:bool>true</vt:bool>
  </property>
  <property fmtid="{D5CDD505-2E9C-101B-9397-08002B2CF9AE}" pid="5" name="MediaServiceImageTags">
    <vt:lpwstr/>
  </property>
  <property fmtid="{D5CDD505-2E9C-101B-9397-08002B2CF9AE}" pid="6" name="lcf76f155ced4ddcb4097134ff3c332f">
    <vt:lpwstr/>
  </property>
</Properties>
</file>