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5" d="100"/>
          <a:sy n="35" d="100"/>
        </p:scale>
        <p:origin x="1138" y="2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prstGeom prst="rect">
            <a:avLst/>
          </a:prstGeom>
        </p:spPr>
        <p:txBody>
          <a:bodyPr/>
          <a:lstStyle/>
          <a:p>
            <a:endParaRPr/>
          </a:p>
        </p:txBody>
      </p:sp>
      <p:sp>
        <p:nvSpPr>
          <p:cNvPr id="176" name="Shape 176"/>
          <p:cNvSpPr>
            <a:spLocks noGrp="1"/>
          </p:cNvSpPr>
          <p:nvPr>
            <p:ph type="body" sz="quarter" idx="1"/>
          </p:nvPr>
        </p:nvSpPr>
        <p:spPr>
          <a:prstGeom prst="rect">
            <a:avLst/>
          </a:prstGeom>
        </p:spPr>
        <p:txBody>
          <a:bodyPr/>
          <a:lstStyle/>
          <a:p>
            <a:pPr>
              <a:defRPr b="1"/>
            </a:pPr>
            <a:r>
              <a:t>Patricia</a:t>
            </a:r>
            <a:br/>
            <a:r>
              <a:rPr b="0"/>
              <a:t>we are the 2 coordinators of a 73 group  of residents - the group jointly wrote our submission to this PC - is not the work of one person that was then copied and submitted  73 times. </a:t>
            </a:r>
            <a:br>
              <a:rPr b="0"/>
            </a:br>
            <a:r>
              <a:rPr b="0"/>
              <a:t>We are a community of neighbours who regularly work together on topical issues. This submission is a good illustration of the way our community comes together to work.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p>
            <a:pPr>
              <a:defRPr b="1"/>
            </a:pPr>
            <a:r>
              <a:t>Patricia</a:t>
            </a:r>
            <a:br/>
            <a:r>
              <a:rPr b="0"/>
              <a:t>This is a small portion of GWRC land adjacent to a resident’s land where the recent felling has left trees and related slash to slide down the hill and eventually pollute the river.</a:t>
            </a:r>
            <a:br>
              <a:rPr b="0"/>
            </a:br>
            <a:r>
              <a:rPr b="0"/>
              <a:t>We ask the GWRC manage its land in the same way we are being asked to.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lvl1pPr>
              <a:defRPr b="1"/>
            </a:lvl1pPr>
          </a:lstStyle>
          <a:p>
            <a:r>
              <a:t>Patricia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pPr>
              <a:defRPr b="1"/>
            </a:pPr>
            <a:r>
              <a:t>Patricia</a:t>
            </a:r>
            <a:br/>
            <a:r>
              <a:rPr b="0"/>
              <a:t>Our Community is different to other rural areas, the geography of our Valley along with the only neighbour being Forestry - mostly owned by GWRC and a small part DOC. </a:t>
            </a:r>
            <a:br>
              <a:rPr b="0"/>
            </a:b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p>
            <a:pPr>
              <a:defRPr b="1"/>
            </a:pPr>
            <a:r>
              <a:t>Patricia</a:t>
            </a:r>
          </a:p>
          <a:p>
            <a:r>
              <a:t>Google search - what does it mean to be a good neighbour.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pPr>
              <a:defRPr b="1"/>
            </a:pPr>
            <a:r>
              <a:t>Patricia</a:t>
            </a:r>
          </a:p>
          <a:p>
            <a:pPr>
              <a:defRPr sz="1800"/>
            </a:pPr>
            <a:r>
              <a:t>(Notice of Decision for Resource Consent Application for Earthworks and Vegetation Clearance at Upper Akatarawa Valley Properties, RM Ref: 2310003, 10 March 2023, refers).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pPr>
              <a:defRPr b="1"/>
            </a:pPr>
            <a:r>
              <a:t>Karen</a:t>
            </a:r>
            <a:br/>
            <a:r>
              <a:rPr sz="1800" b="0"/>
              <a:t>We think about communication and consultation from the perspective of being good neighbours- communicate respectfully and openly </a:t>
            </a:r>
            <a:br>
              <a:rPr sz="1800" b="0"/>
            </a:br>
            <a:r>
              <a:rPr sz="1800" b="0"/>
              <a:t>GWRC has principles of consultation which have good neighbourly features - affected people have reasonable access to information and acknowledgement of their preferences. </a:t>
            </a:r>
            <a:br>
              <a:rPr sz="1800" b="0"/>
            </a:br>
            <a:r>
              <a:rPr sz="1800" b="0"/>
              <a:t>This hasn’t been our experience. </a:t>
            </a:r>
            <a:br>
              <a:rPr sz="1800" b="0"/>
            </a:br>
            <a:r>
              <a:rPr sz="1800" b="0"/>
              <a:t>In hearing stream 1 your advisors 42A report noted the consultation has its foundation in the Whaitua process and targeted engagement.  . </a:t>
            </a:r>
            <a:br>
              <a:rPr sz="1800" b="0"/>
            </a:br>
            <a:r>
              <a:rPr sz="1800" b="0"/>
              <a:t>Neither of these engaged with our community. </a:t>
            </a:r>
            <a:endParaRPr sz="1800"/>
          </a:p>
          <a:p>
            <a:pPr>
              <a:defRPr sz="1800"/>
            </a:pPr>
            <a:br>
              <a:rPr b="1"/>
            </a:br>
            <a:r>
              <a:t>The Hearing stream 1 sec 42A report said more consultation and engagement could have been valuable but this formal submission process is an opportunity to share views and seek changes. We beg to differ . The Plan Change process is long complex and legalistic. Our submission provided a detailed perspective on our experience with this process </a:t>
            </a:r>
            <a:br/>
            <a:r>
              <a:t>We began with this 4 weeks out from xmas producing a group written submission having tried to get to grips with a 350 page plan change(hold up document) with no summary- unlike other councils (hold up Waikato version). This councils one came after we requested it – 15 pages and 9 days before submissions were due (hold it up). </a:t>
            </a:r>
            <a:br/>
            <a:r>
              <a:t>Since then we have spent countless hours monitoring the process, responding to emails when required and reviewing documents</a:t>
            </a:r>
            <a:br/>
            <a:r>
              <a:t>We asked for Plain Language per the plain language legislation and this was ignored by your Sec 42A report </a:t>
            </a:r>
            <a:br/>
            <a:r>
              <a:t>This process is intimidating for most members of our community. It is not our day job, You are asking a lot of our community. </a:t>
            </a:r>
            <a:br/>
            <a:r>
              <a:t>The process has been going  for 18 months. The end isn’t even in sight. </a:t>
            </a:r>
            <a:br/>
            <a:endParaRPr sz="1000"/>
          </a:p>
          <a:p>
            <a:r>
              <a:t>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pPr>
              <a:defRPr sz="2400" b="1"/>
            </a:pPr>
            <a:r>
              <a:t>Karen</a:t>
            </a:r>
            <a:br/>
            <a:r>
              <a:rPr sz="1800" b="0"/>
              <a:t>We ask you to walk in our shoes. </a:t>
            </a:r>
            <a:br>
              <a:rPr sz="1800" b="0"/>
            </a:br>
            <a:r>
              <a:rPr sz="1800" b="0"/>
              <a:t>The Plan Change process is long complex and legalistic. Our submission provided a detailed perspective on our experience with this process .</a:t>
            </a:r>
            <a:br>
              <a:rPr sz="1800" b="0"/>
            </a:br>
            <a:r>
              <a:rPr sz="1800" b="0"/>
              <a:t>We began with this 4 weeks out from Xmas producing a group written submission having tried to get to grips with a 350 page plan change (hold up document) with no summary - unlike other councils (hold up Waikato version). This Council’s one came after we requested it – 15 pages and 9 days before submissions were due (hold it up). </a:t>
            </a:r>
            <a:br>
              <a:rPr sz="1800" b="0"/>
            </a:br>
            <a:r>
              <a:rPr sz="1800" b="0"/>
              <a:t>Since then we have spent countless hours monitoring the process, responding to emails when required and reviewing documents.</a:t>
            </a:r>
            <a:br>
              <a:rPr sz="1800" b="0"/>
            </a:br>
            <a:r>
              <a:rPr sz="1800" b="0"/>
              <a:t>We asked for Plain Language per the plain language legislation and this was ignored by your Sec 42A report. </a:t>
            </a:r>
            <a:br>
              <a:rPr sz="1800" b="0"/>
            </a:br>
            <a:r>
              <a:rPr sz="1800" b="0"/>
              <a:t>This process is intimidating for most members of our community. It is not our day job, You are asking a lot of our community. Noone else, despite PHD’s, lawyers and tertiary education, wanted to present to you. This is not a good way to engage with our community. We are ready and willing to meet and discuss. This submission process is too blunt an instrument to replace respectful and open community engagement. </a:t>
            </a:r>
            <a:br>
              <a:rPr sz="1800" b="0"/>
            </a:br>
            <a:r>
              <a:rPr sz="1800" b="0"/>
              <a:t>The process has been going for 18 months. The end isn’t even in sight. In absence of more engagement and consultation your advisor suggested this process was the alternative. </a:t>
            </a:r>
            <a:br>
              <a:rPr sz="1800" b="0"/>
            </a:br>
            <a:r>
              <a:rPr sz="1800" b="0"/>
              <a:t>These quotes indicate the poor quality of engagement with submitters.  </a:t>
            </a:r>
            <a:br>
              <a:rPr sz="1800" b="0"/>
            </a:br>
            <a:r>
              <a:rPr sz="1800" b="0"/>
              <a:t>Simple example: the splitting of material across 5 streams works for you - for us, you want us to split our community concerns into 5 slices. And we then need to come to present at least 3 times to each of the 3 relevant streams.  </a:t>
            </a:r>
            <a:br>
              <a:rPr sz="1800" b="0"/>
            </a:br>
            <a:r>
              <a:rPr sz="1800" b="0"/>
              <a:t>We repeat, please engage with our community. It is easy, we have an established network and a community that is interested in sustainable rural lifestyles.</a:t>
            </a:r>
            <a:br>
              <a:rPr sz="1800" b="0"/>
            </a:br>
            <a:br>
              <a:rPr sz="2200" b="0"/>
            </a:br>
            <a:endParaRPr sz="2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r>
              <a:t>Karen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pPr>
              <a:defRPr b="1"/>
            </a:pPr>
            <a:r>
              <a:t>Patricia</a:t>
            </a:r>
            <a:br/>
            <a:r>
              <a:rPr b="0"/>
              <a:t>In absence of GWRC water testing our community is considering doing our own testing. We would like you to fund this.</a:t>
            </a:r>
            <a:br>
              <a:rPr b="0"/>
            </a:br>
            <a:r>
              <a:rPr b="0"/>
              <a:t>Describing  area of Akatarawa valley as “unplanned green fields” grossly misrepresents our area - it is to be covered in hearing stream 4 and we won’t attend (side bar illustrates again the process is onerous as we needed to attend 3 hearing streams to cover all our issues. Whilst we are reminding you of it today we don’t have the benefit of the 42A report.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prstGeom prst="rect">
            <a:avLst/>
          </a:prstGeom>
        </p:spPr>
        <p:txBody>
          <a:bodyPr/>
          <a:lstStyle/>
          <a:p>
            <a:endParaRPr/>
          </a:p>
        </p:txBody>
      </p:sp>
      <p:sp>
        <p:nvSpPr>
          <p:cNvPr id="217" name="Shape 217"/>
          <p:cNvSpPr>
            <a:spLocks noGrp="1"/>
          </p:cNvSpPr>
          <p:nvPr>
            <p:ph type="body" sz="quarter" idx="1"/>
          </p:nvPr>
        </p:nvSpPr>
        <p:spPr>
          <a:prstGeom prst="rect">
            <a:avLst/>
          </a:prstGeom>
        </p:spPr>
        <p:txBody>
          <a:bodyPr/>
          <a:lstStyle/>
          <a:p>
            <a:pPr>
              <a:defRPr b="1"/>
            </a:pPr>
            <a:r>
              <a:t>Patricia</a:t>
            </a:r>
            <a:br/>
            <a:r>
              <a:rPr b="0"/>
              <a:t>Our community continues to be plagued with deer, pigs, hares, rabbits, rats, possums, stoats, feral sheep, feral cows, and goats - the majority originated from GWRC land. We pay for the damage they cause to our land. We are a good neighbour and assist with 1080 drops. The main stumbling block to indigenous biodiversity on our land is these pests eating the bush understory. </a:t>
            </a:r>
          </a:p>
          <a:p>
            <a:r>
              <a:t>Pig Story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3"/>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2" y="7223190"/>
            <a:ext cx="21971002" cy="1905003"/>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1206500" y="1079500"/>
            <a:ext cx="21971000" cy="1434951"/>
          </a:xfrm>
          <a:prstGeom prst="rect">
            <a:avLst/>
          </a:prstGeom>
        </p:spPr>
        <p:txBody>
          <a:bodyPr/>
          <a:lstStyle/>
          <a:p>
            <a:r>
              <a:t>Slide Title</a:t>
            </a:r>
          </a:p>
        </p:txBody>
      </p:sp>
      <p:sp>
        <p:nvSpPr>
          <p:cNvPr id="100"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09"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Agenda Subtitle</a:t>
            </a:r>
          </a:p>
          <a:p>
            <a:pPr lvl="1"/>
            <a:endParaRPr/>
          </a:p>
          <a:p>
            <a:pPr lvl="2"/>
            <a:endParaRPr/>
          </a:p>
          <a:p>
            <a:pPr lvl="3"/>
            <a:endParaRPr/>
          </a:p>
          <a:p>
            <a:pPr lvl="4"/>
            <a:endParaRPr/>
          </a:p>
        </p:txBody>
      </p:sp>
      <p:sp>
        <p:nvSpPr>
          <p:cNvPr id="110" name="Body Level One…"/>
          <p:cNvSpPr txBox="1">
            <a:spLocks noGrp="1"/>
          </p:cNvSpPr>
          <p:nvPr>
            <p:ph type="body" idx="21" hasCustomPrompt="1"/>
          </p:nvPr>
        </p:nvSpPr>
        <p:spPr>
          <a:prstGeom prst="rect">
            <a:avLst/>
          </a:prstGeom>
        </p:spPr>
        <p:txBody>
          <a:bodyPr numCol="1" spcCol="38100"/>
          <a:lstStyle>
            <a:lvl1pPr marL="0" indent="0" defTabSz="825500">
              <a:lnSpc>
                <a:spcPct val="100000"/>
              </a:lnSpc>
              <a:spcBef>
                <a:spcPts val="1800"/>
              </a:spcBef>
              <a:buSzTx/>
              <a:buNone/>
              <a:defRPr sz="5500" spc="-99"/>
            </a:lvl1pPr>
          </a:lstStyle>
          <a:p>
            <a:r>
              <a:t>Agenda Topics</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075925"/>
            <a:ext cx="21971000" cy="7241587"/>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Body Level One…"/>
          <p:cNvSpPr txBox="1">
            <a:spLocks noGrp="1"/>
          </p:cNvSpPr>
          <p:nvPr>
            <p:ph type="body" sz="quarter" idx="1" hasCustomPrompt="1"/>
          </p:nvPr>
        </p:nvSpPr>
        <p:spPr>
          <a:xfrm>
            <a:off x="2430023" y="10675453"/>
            <a:ext cx="2020005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36" name="Body Level One…"/>
          <p:cNvSpPr txBox="1">
            <a:spLocks noGrp="1"/>
          </p:cNvSpPr>
          <p:nvPr>
            <p:ph type="body" sz="half" idx="21" hasCustomPrompt="1"/>
          </p:nvPr>
        </p:nvSpPr>
        <p:spPr>
          <a:xfrm>
            <a:off x="1753923" y="4939860"/>
            <a:ext cx="20876154" cy="3836282"/>
          </a:xfrm>
          <a:prstGeom prst="rect">
            <a:avLst/>
          </a:prstGeom>
        </p:spPr>
        <p:txBody>
          <a:bodyPr numCol="1" spcCol="38100"/>
          <a:lstStyle>
            <a:lvl1pPr marL="300875" indent="-131851">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endParaRPr/>
          </a:p>
        </p:txBody>
      </p:sp>
      <p:sp>
        <p:nvSpPr>
          <p:cNvPr id="14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endParaRPr/>
          </a:p>
        </p:txBody>
      </p:sp>
      <p:sp>
        <p:nvSpPr>
          <p:cNvPr id="14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numCol="1" spcCol="38100">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Body Level One…"/>
          <p:cNvSpPr txBox="1">
            <a:spLocks noGrp="1"/>
          </p:cNvSpPr>
          <p:nvPr>
            <p:ph type="body" sz="quarter" idx="1" hasCustomPrompt="1"/>
          </p:nvPr>
        </p:nvSpPr>
        <p:spPr>
          <a:xfrm>
            <a:off x="1207690" y="1106137"/>
            <a:ext cx="21968621"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24" name="Body Level One…"/>
          <p:cNvSpPr txBox="1">
            <a:spLocks noGrp="1"/>
          </p:cNvSpPr>
          <p:nvPr>
            <p:ph type="body" sz="quarter" idx="22" hasCustomPrompt="1"/>
          </p:nvPr>
        </p:nvSpPr>
        <p:spPr>
          <a:xfrm>
            <a:off x="1206500" y="11609909"/>
            <a:ext cx="21971000" cy="1116954"/>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numCol="1" spcCol="38100">
            <a:noAutofit/>
          </a:bodyPr>
          <a:lstStyle/>
          <a:p>
            <a:endParaRPr/>
          </a:p>
        </p:txBody>
      </p:sp>
      <p:sp>
        <p:nvSpPr>
          <p:cNvPr id="33" name="Slide Title"/>
          <p:cNvSpPr txBox="1">
            <a:spLocks noGrp="1"/>
          </p:cNvSpPr>
          <p:nvPr>
            <p:ph type="title" hasCustomPrompt="1"/>
          </p:nvPr>
        </p:nvSpPr>
        <p:spPr>
          <a:xfrm>
            <a:off x="1206500" y="1270000"/>
            <a:ext cx="9779000" cy="5882274"/>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1206500" y="1079500"/>
            <a:ext cx="21971000" cy="1433164"/>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prstGeom prst="rect">
            <a:avLst/>
          </a:prstGeom>
        </p:spPr>
        <p:txBody>
          <a:bodyPr numCol="1" spcCol="38100"/>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nd Photo">
    <p:spTree>
      <p:nvGrpSpPr>
        <p:cNvPr id="1" name=""/>
        <p:cNvGrpSpPr/>
        <p:nvPr/>
      </p:nvGrpSpPr>
      <p:grpSpPr>
        <a:xfrm>
          <a:off x="0" y="0"/>
          <a:ext cx="0" cy="0"/>
          <a:chOff x="0" y="0"/>
          <a:chExt cx="0" cy="0"/>
        </a:xfrm>
      </p:grpSpPr>
      <p:sp>
        <p:nvSpPr>
          <p:cNvPr id="60" name="Body Level One…"/>
          <p:cNvSpPr txBox="1">
            <a:spLocks noGrp="1"/>
          </p:cNvSpPr>
          <p:nvPr>
            <p:ph type="body" sz="quarter" idx="1" hasCustomPrompt="1"/>
          </p:nvPr>
        </p:nvSpPr>
        <p:spPr>
          <a:xfrm>
            <a:off x="1206500" y="2372960"/>
            <a:ext cx="9779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61" name="Body Level One…"/>
          <p:cNvSpPr txBox="1">
            <a:spLocks noGrp="1"/>
          </p:cNvSpPr>
          <p:nvPr>
            <p:ph type="body" sz="half" idx="21" hasCustomPrompt="1"/>
          </p:nvPr>
        </p:nvSpPr>
        <p:spPr>
          <a:xfrm>
            <a:off x="1206500" y="4248503"/>
            <a:ext cx="9779000" cy="8256631"/>
          </a:xfrm>
          <a:prstGeom prst="rect">
            <a:avLst/>
          </a:prstGeom>
        </p:spPr>
        <p:txBody>
          <a:bodyPr numCol="1" spcCol="38100"/>
          <a:lstStyle/>
          <a:p>
            <a:r>
              <a:t>Slide bullet text</a:t>
            </a:r>
          </a:p>
        </p:txBody>
      </p:sp>
      <p:sp>
        <p:nvSpPr>
          <p:cNvPr id="62" name="Bowl of pappardelle pasta with parsley butter, roasted hazelnuts and shaved parmesan cheese"/>
          <p:cNvSpPr>
            <a:spLocks noGrp="1"/>
          </p:cNvSpPr>
          <p:nvPr>
            <p:ph type="pic" idx="22"/>
          </p:nvPr>
        </p:nvSpPr>
        <p:spPr>
          <a:xfrm>
            <a:off x="12192000" y="-407266"/>
            <a:ext cx="10916874" cy="14555833"/>
          </a:xfrm>
          <a:prstGeom prst="rect">
            <a:avLst/>
          </a:prstGeom>
        </p:spPr>
        <p:txBody>
          <a:bodyPr lIns="91439" tIns="45719" rIns="91439" bIns="45719" numCol="1" spcCol="38100">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nd Live Video Small">
    <p:spTree>
      <p:nvGrpSpPr>
        <p:cNvPr id="1" name=""/>
        <p:cNvGrpSpPr/>
        <p:nvPr/>
      </p:nvGrpSpPr>
      <p:grpSpPr>
        <a:xfrm>
          <a:off x="0" y="0"/>
          <a:ext cx="0" cy="0"/>
          <a:chOff x="0" y="0"/>
          <a:chExt cx="0" cy="0"/>
        </a:xfrm>
      </p:grpSpPr>
      <p:sp>
        <p:nvSpPr>
          <p:cNvPr id="71" name="Body Level One…"/>
          <p:cNvSpPr txBox="1">
            <a:spLocks noGrp="1"/>
          </p:cNvSpPr>
          <p:nvPr>
            <p:ph type="body" sz="quarter" idx="1" hasCustomPrompt="1"/>
          </p:nvPr>
        </p:nvSpPr>
        <p:spPr>
          <a:xfrm>
            <a:off x="1206500" y="2372960"/>
            <a:ext cx="9779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72" name="Body Level One…"/>
          <p:cNvSpPr txBox="1">
            <a:spLocks noGrp="1"/>
          </p:cNvSpPr>
          <p:nvPr>
            <p:ph type="body" sz="half" idx="21" hasCustomPrompt="1"/>
          </p:nvPr>
        </p:nvSpPr>
        <p:spPr>
          <a:xfrm>
            <a:off x="1206500" y="4248503"/>
            <a:ext cx="9779000" cy="8256631"/>
          </a:xfrm>
          <a:prstGeom prst="rect">
            <a:avLst/>
          </a:prstGeom>
        </p:spPr>
        <p:txBody>
          <a:bodyPr numCol="1" spcCol="38100"/>
          <a:lstStyle/>
          <a:p>
            <a:r>
              <a:t>Slide bullet text</a:t>
            </a:r>
          </a:p>
        </p:txBody>
      </p:sp>
      <p:sp>
        <p:nvSpPr>
          <p:cNvPr id="7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nd Live Video Large">
    <p:spTree>
      <p:nvGrpSpPr>
        <p:cNvPr id="1" name=""/>
        <p:cNvGrpSpPr/>
        <p:nvPr/>
      </p:nvGrpSpPr>
      <p:grpSpPr>
        <a:xfrm>
          <a:off x="0" y="0"/>
          <a:ext cx="0" cy="0"/>
          <a:chOff x="0" y="0"/>
          <a:chExt cx="0" cy="0"/>
        </a:xfrm>
      </p:grpSpPr>
      <p:sp>
        <p:nvSpPr>
          <p:cNvPr id="81" name="Body Level One…"/>
          <p:cNvSpPr txBox="1">
            <a:spLocks noGrp="1"/>
          </p:cNvSpPr>
          <p:nvPr>
            <p:ph type="body" sz="quarter" idx="1" hasCustomPrompt="1"/>
          </p:nvPr>
        </p:nvSpPr>
        <p:spPr>
          <a:xfrm>
            <a:off x="1206500" y="2372960"/>
            <a:ext cx="9779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82" name="Body Level One…"/>
          <p:cNvSpPr txBox="1">
            <a:spLocks noGrp="1"/>
          </p:cNvSpPr>
          <p:nvPr>
            <p:ph type="body" sz="half" idx="21" hasCustomPrompt="1"/>
          </p:nvPr>
        </p:nvSpPr>
        <p:spPr>
          <a:xfrm>
            <a:off x="1206500" y="4248503"/>
            <a:ext cx="9779000" cy="8256631"/>
          </a:xfrm>
          <a:prstGeom prst="rect">
            <a:avLst/>
          </a:prstGeom>
        </p:spPr>
        <p:txBody>
          <a:bodyPr numCol="1" spcCol="38100"/>
          <a:lstStyle/>
          <a:p>
            <a:r>
              <a:t>Slide bullet text</a:t>
            </a:r>
          </a:p>
        </p:txBody>
      </p:sp>
      <p:sp>
        <p:nvSpPr>
          <p:cNvPr id="8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atricia Laing and Karen Wallace Co-Agents"/>
          <p:cNvSpPr txBox="1">
            <a:spLocks noGrp="1"/>
          </p:cNvSpPr>
          <p:nvPr>
            <p:ph type="body" sz="quarter" idx="1"/>
          </p:nvPr>
        </p:nvSpPr>
        <p:spPr>
          <a:xfrm>
            <a:off x="1201339" y="11859862"/>
            <a:ext cx="8551069" cy="636981"/>
          </a:xfrm>
          <a:prstGeom prst="rect">
            <a:avLst/>
          </a:prstGeom>
        </p:spPr>
        <p:txBody>
          <a:bodyPr/>
          <a:lstStyle>
            <a:lvl1pPr defTabSz="718184">
              <a:defRPr sz="3100"/>
            </a:lvl1pPr>
          </a:lstStyle>
          <a:p>
            <a:r>
              <a:t>Patricia Laing and Karen Wallace Co-Agents</a:t>
            </a:r>
          </a:p>
        </p:txBody>
      </p:sp>
      <p:sp>
        <p:nvSpPr>
          <p:cNvPr id="172" name="The Akatarawa Valley"/>
          <p:cNvSpPr txBox="1">
            <a:spLocks noGrp="1"/>
          </p:cNvSpPr>
          <p:nvPr>
            <p:ph type="title"/>
          </p:nvPr>
        </p:nvSpPr>
        <p:spPr>
          <a:xfrm>
            <a:off x="1206496" y="2574991"/>
            <a:ext cx="8540754" cy="4648203"/>
          </a:xfrm>
          <a:prstGeom prst="rect">
            <a:avLst/>
          </a:prstGeom>
        </p:spPr>
        <p:txBody>
          <a:bodyPr/>
          <a:lstStyle>
            <a:lvl1pPr defTabSz="2317883">
              <a:defRPr sz="9800" spc="-300"/>
            </a:lvl1pPr>
          </a:lstStyle>
          <a:p>
            <a:r>
              <a:t>The Akatarawa Valley Community</a:t>
            </a:r>
          </a:p>
        </p:txBody>
      </p:sp>
      <p:sp>
        <p:nvSpPr>
          <p:cNvPr id="173" name="Residents’s submission"/>
          <p:cNvSpPr txBox="1"/>
          <p:nvPr/>
        </p:nvSpPr>
        <p:spPr>
          <a:xfrm>
            <a:off x="1201342" y="7223190"/>
            <a:ext cx="21971002" cy="1905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825500">
              <a:lnSpc>
                <a:spcPct val="100000"/>
              </a:lnSpc>
              <a:spcBef>
                <a:spcPts val="0"/>
              </a:spcBef>
              <a:defRPr sz="5500" b="1"/>
            </a:lvl1pPr>
          </a:lstStyle>
          <a:p>
            <a:r>
              <a:t>Residents’s submission</a:t>
            </a:r>
          </a:p>
        </p:txBody>
      </p:sp>
      <p:pic>
        <p:nvPicPr>
          <p:cNvPr id="174" name="Screen Shot 2023-08-15 at 9.16.53 AM.png" descr="Screen Shot 2023-08-15 at 9.16.53 AM.png"/>
          <p:cNvPicPr>
            <a:picLocks noChangeAspect="1"/>
          </p:cNvPicPr>
          <p:nvPr/>
        </p:nvPicPr>
        <p:blipFill>
          <a:blip r:embed="rId3"/>
          <a:stretch>
            <a:fillRect/>
          </a:stretch>
        </p:blipFill>
        <p:spPr>
          <a:xfrm>
            <a:off x="9946175" y="1436840"/>
            <a:ext cx="13209938" cy="1007279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Picture Placeholder 6" descr="Picture Placeholder 6"/>
          <p:cNvPicPr>
            <a:picLocks noGrp="1" noChangeAspect="1"/>
          </p:cNvPicPr>
          <p:nvPr>
            <p:ph type="pic" idx="21"/>
          </p:nvPr>
        </p:nvPicPr>
        <p:blipFill>
          <a:blip r:embed="rId3"/>
          <a:srcRect t="5855" b="5855"/>
          <a:stretch>
            <a:fillRect/>
          </a:stretch>
        </p:blipFill>
        <p:spPr>
          <a:xfrm>
            <a:off x="3088823" y="431799"/>
            <a:ext cx="17291954" cy="11449613"/>
          </a:xfrm>
          <a:prstGeom prst="rect">
            <a:avLst/>
          </a:prstGeom>
          <a:ln w="25400">
            <a:solidFill>
              <a:srgbClr val="DDDDDD"/>
            </a:solidFill>
          </a:ln>
        </p:spPr>
      </p:pic>
      <p:sp>
        <p:nvSpPr>
          <p:cNvPr id="220" name="We request that GWRC model best practice when managing its land."/>
          <p:cNvSpPr txBox="1"/>
          <p:nvPr/>
        </p:nvSpPr>
        <p:spPr>
          <a:xfrm>
            <a:off x="4184751" y="12103195"/>
            <a:ext cx="14598333" cy="6348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b="1"/>
            </a:lvl1pPr>
          </a:lstStyle>
          <a:p>
            <a:r>
              <a:t>We request that GWRC model best practice when managing its land.</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onclusion"/>
          <p:cNvSpPr txBox="1">
            <a:spLocks noGrp="1"/>
          </p:cNvSpPr>
          <p:nvPr>
            <p:ph type="title"/>
          </p:nvPr>
        </p:nvSpPr>
        <p:spPr>
          <a:prstGeom prst="rect">
            <a:avLst/>
          </a:prstGeom>
        </p:spPr>
        <p:txBody>
          <a:bodyPr/>
          <a:lstStyle>
            <a:lvl1pPr algn="ctr">
              <a:defRPr spc="-200"/>
            </a:lvl1pPr>
          </a:lstStyle>
          <a:p>
            <a:r>
              <a:t>Conclusion</a:t>
            </a:r>
          </a:p>
        </p:txBody>
      </p:sp>
      <p:sp>
        <p:nvSpPr>
          <p:cNvPr id="225" name="Evidence-based approach…"/>
          <p:cNvSpPr txBox="1">
            <a:spLocks noGrp="1"/>
          </p:cNvSpPr>
          <p:nvPr>
            <p:ph type="body" idx="1"/>
          </p:nvPr>
        </p:nvSpPr>
        <p:spPr>
          <a:xfrm>
            <a:off x="1206500" y="3257903"/>
            <a:ext cx="21971000" cy="8256014"/>
          </a:xfrm>
          <a:prstGeom prst="rect">
            <a:avLst/>
          </a:prstGeom>
        </p:spPr>
        <p:txBody>
          <a:bodyPr lIns="50800" tIns="50800" rIns="50800" bIns="50800"/>
          <a:lstStyle/>
          <a:p>
            <a:pPr defTabSz="2438337">
              <a:lnSpc>
                <a:spcPct val="120000"/>
              </a:lnSpc>
              <a:spcBef>
                <a:spcPts val="4500"/>
              </a:spcBef>
              <a:defRPr sz="3500"/>
            </a:pPr>
            <a:r>
              <a:t>The Akatarawa Valley Community as a good neighbour recommends that GWRC:</a:t>
            </a:r>
          </a:p>
          <a:p>
            <a:pPr marL="609600" indent="-609600" defTabSz="2438337">
              <a:lnSpc>
                <a:spcPct val="120000"/>
              </a:lnSpc>
              <a:spcBef>
                <a:spcPts val="4500"/>
              </a:spcBef>
              <a:buSzPct val="123000"/>
              <a:buChar char="•"/>
              <a:defRPr sz="3500"/>
            </a:pPr>
            <a:r>
              <a:t>present any future information in a way that is easy to understand and make the process less burdensome.</a:t>
            </a:r>
          </a:p>
          <a:p>
            <a:pPr marL="609600" indent="-609600" defTabSz="2438337">
              <a:lnSpc>
                <a:spcPct val="120000"/>
              </a:lnSpc>
              <a:spcBef>
                <a:spcPts val="4500"/>
              </a:spcBef>
              <a:buSzPct val="123000"/>
              <a:buChar char="•"/>
              <a:defRPr sz="3500"/>
            </a:pPr>
            <a:r>
              <a:t>gather evidence to support targeted and tailored strategies for specific ecologies.</a:t>
            </a:r>
          </a:p>
          <a:p>
            <a:pPr marL="609600" indent="-609600" defTabSz="2438337">
              <a:lnSpc>
                <a:spcPct val="120000"/>
              </a:lnSpc>
              <a:spcBef>
                <a:spcPts val="4500"/>
              </a:spcBef>
              <a:buSzPct val="123000"/>
              <a:buChar char="•"/>
              <a:defRPr sz="3500"/>
            </a:pPr>
            <a:r>
              <a:t>consider the costs and impacts of the PC provisions on rural lifestylers.</a:t>
            </a:r>
          </a:p>
          <a:p>
            <a:pPr marL="609600" indent="-609600" defTabSz="2438337">
              <a:lnSpc>
                <a:spcPct val="120000"/>
              </a:lnSpc>
              <a:spcBef>
                <a:spcPts val="4500"/>
              </a:spcBef>
              <a:buSzPct val="123000"/>
              <a:buChar char="•"/>
              <a:defRPr sz="3500"/>
            </a:pPr>
            <a:r>
              <a:t>acknowledge that our land, and our ability to manage it, is impacted by how well, or not, the surrounding GWRC land is managed. </a:t>
            </a:r>
          </a:p>
          <a:p>
            <a:pPr marL="609600" indent="-609600" defTabSz="2438337">
              <a:lnSpc>
                <a:spcPct val="120000"/>
              </a:lnSpc>
              <a:spcBef>
                <a:spcPts val="4500"/>
              </a:spcBef>
              <a:buSzPct val="123000"/>
              <a:buChar char="•"/>
              <a:defRPr sz="3500"/>
            </a:pPr>
            <a:r>
              <a:t>engage with your connected, active and interested neighbour.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Screen Shot 2023-08-15 at 9.16.53 AM.png" descr="Screen Shot 2023-08-15 at 9.16.53 AM.png"/>
          <p:cNvPicPr>
            <a:picLocks noChangeAspect="1"/>
          </p:cNvPicPr>
          <p:nvPr/>
        </p:nvPicPr>
        <p:blipFill>
          <a:blip r:embed="rId3"/>
          <a:stretch>
            <a:fillRect/>
          </a:stretch>
        </p:blipFill>
        <p:spPr>
          <a:xfrm>
            <a:off x="5063404" y="535489"/>
            <a:ext cx="13521295" cy="10310205"/>
          </a:xfrm>
          <a:prstGeom prst="rect">
            <a:avLst/>
          </a:prstGeom>
          <a:ln w="12700">
            <a:miter lim="400000"/>
          </a:ln>
        </p:spPr>
      </p:pic>
      <p:sp>
        <p:nvSpPr>
          <p:cNvPr id="179" name="We are surrounded by GWRC who are our only neighbours"/>
          <p:cNvSpPr txBox="1"/>
          <p:nvPr/>
        </p:nvSpPr>
        <p:spPr>
          <a:xfrm>
            <a:off x="5040291" y="11376205"/>
            <a:ext cx="16723386" cy="1340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130000"/>
              </a:lnSpc>
              <a:defRPr sz="3500" b="1"/>
            </a:lvl1pPr>
          </a:lstStyle>
          <a:p>
            <a:r>
              <a:t>We are surrounded by GWRC who are our neighbours. Our only other neighbour is the Tararua Forest Park which is owned by DOC.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Good neighbours contribute to a positive and supportive environment"/>
          <p:cNvSpPr txBox="1">
            <a:spLocks noGrp="1"/>
          </p:cNvSpPr>
          <p:nvPr>
            <p:ph type="title"/>
          </p:nvPr>
        </p:nvSpPr>
        <p:spPr>
          <a:prstGeom prst="rect">
            <a:avLst/>
          </a:prstGeom>
        </p:spPr>
        <p:txBody>
          <a:bodyPr/>
          <a:lstStyle>
            <a:lvl1pPr defTabSz="689425">
              <a:defRPr sz="5780" spc="-309"/>
            </a:lvl1pPr>
          </a:lstStyle>
          <a:p>
            <a:r>
              <a:t>Good neighbours contribute to a positive and supportive environment</a:t>
            </a:r>
          </a:p>
        </p:txBody>
      </p:sp>
      <p:sp>
        <p:nvSpPr>
          <p:cNvPr id="184" name="Good neighbours are:…"/>
          <p:cNvSpPr txBox="1">
            <a:spLocks noGrp="1"/>
          </p:cNvSpPr>
          <p:nvPr>
            <p:ph type="body" idx="1"/>
          </p:nvPr>
        </p:nvSpPr>
        <p:spPr>
          <a:xfrm>
            <a:off x="1206500" y="2291667"/>
            <a:ext cx="21971000" cy="10212851"/>
          </a:xfrm>
          <a:prstGeom prst="rect">
            <a:avLst/>
          </a:prstGeom>
        </p:spPr>
        <p:txBody>
          <a:bodyPr lIns="50800" tIns="50800" rIns="50800" bIns="50800"/>
          <a:lstStyle/>
          <a:p>
            <a:pPr defTabSz="350031">
              <a:lnSpc>
                <a:spcPct val="120000"/>
              </a:lnSpc>
              <a:spcBef>
                <a:spcPts val="2300"/>
              </a:spcBef>
              <a:defRPr sz="3080" b="0">
                <a:solidFill>
                  <a:srgbClr val="282829"/>
                </a:solidFill>
              </a:defRPr>
            </a:pPr>
            <a:r>
              <a:t>Good neighbours are:</a:t>
            </a:r>
          </a:p>
          <a:p>
            <a:pPr defTabSz="350031">
              <a:lnSpc>
                <a:spcPct val="120000"/>
              </a:lnSpc>
              <a:spcBef>
                <a:spcPts val="2300"/>
              </a:spcBef>
              <a:defRPr sz="3080">
                <a:solidFill>
                  <a:srgbClr val="282829"/>
                </a:solidFill>
              </a:defRPr>
            </a:pPr>
            <a:r>
              <a:t>Respectful</a:t>
            </a:r>
            <a:r>
              <a:rPr b="0"/>
              <a:t>: Of boundaries, privacy, and personal space.</a:t>
            </a:r>
          </a:p>
          <a:p>
            <a:pPr defTabSz="350031">
              <a:lnSpc>
                <a:spcPct val="120000"/>
              </a:lnSpc>
              <a:spcBef>
                <a:spcPts val="2300"/>
              </a:spcBef>
              <a:defRPr sz="3080">
                <a:solidFill>
                  <a:srgbClr val="282829"/>
                </a:solidFill>
              </a:defRPr>
            </a:pPr>
            <a:r>
              <a:t>Helpful</a:t>
            </a:r>
            <a:r>
              <a:rPr b="0"/>
              <a:t>: They are willing to lend a hand when needed, whether it’s helping with yard work, pet-sitting, or sharing tools.</a:t>
            </a:r>
          </a:p>
          <a:p>
            <a:pPr defTabSz="350031">
              <a:lnSpc>
                <a:spcPct val="120000"/>
              </a:lnSpc>
              <a:spcBef>
                <a:spcPts val="2300"/>
              </a:spcBef>
              <a:defRPr sz="3080">
                <a:solidFill>
                  <a:srgbClr val="282829"/>
                </a:solidFill>
              </a:defRPr>
            </a:pPr>
            <a:r>
              <a:t>Trustworthy</a:t>
            </a:r>
            <a:r>
              <a:rPr b="0"/>
              <a:t>: They can be relied upon to respect confidentiality and keep an eye on each other’s homes when someone is away.</a:t>
            </a:r>
          </a:p>
          <a:p>
            <a:pPr defTabSz="350031">
              <a:lnSpc>
                <a:spcPct val="120000"/>
              </a:lnSpc>
              <a:spcBef>
                <a:spcPts val="2300"/>
              </a:spcBef>
              <a:defRPr sz="3080">
                <a:solidFill>
                  <a:srgbClr val="282829"/>
                </a:solidFill>
              </a:defRPr>
            </a:pPr>
            <a:r>
              <a:t>Considerate</a:t>
            </a:r>
            <a:r>
              <a:rPr b="0"/>
              <a:t>: They are mindful of noise levels and are aware of how their actions affect others.</a:t>
            </a:r>
          </a:p>
          <a:p>
            <a:pPr defTabSz="350031">
              <a:lnSpc>
                <a:spcPct val="120000"/>
              </a:lnSpc>
              <a:spcBef>
                <a:spcPts val="2300"/>
              </a:spcBef>
              <a:defRPr sz="3080">
                <a:solidFill>
                  <a:srgbClr val="282829"/>
                </a:solidFill>
              </a:defRPr>
            </a:pPr>
            <a:r>
              <a:t>Communicative</a:t>
            </a:r>
            <a:r>
              <a:rPr b="0"/>
              <a:t>: Open and constructive communication helps to resolve misunderstandings and build stronger relationships.</a:t>
            </a:r>
          </a:p>
          <a:p>
            <a:pPr defTabSz="350031">
              <a:lnSpc>
                <a:spcPct val="120000"/>
              </a:lnSpc>
              <a:spcBef>
                <a:spcPts val="2300"/>
              </a:spcBef>
              <a:defRPr sz="3080">
                <a:solidFill>
                  <a:srgbClr val="282829"/>
                </a:solidFill>
              </a:defRPr>
            </a:pPr>
            <a:r>
              <a:t>Involved</a:t>
            </a:r>
            <a:r>
              <a:rPr b="0"/>
              <a:t>: They participate in community activities or local events, helping to build a stronger neighbourhood.</a:t>
            </a:r>
          </a:p>
          <a:p>
            <a:pPr defTabSz="350031">
              <a:lnSpc>
                <a:spcPct val="120000"/>
              </a:lnSpc>
              <a:spcBef>
                <a:spcPts val="2300"/>
              </a:spcBef>
              <a:defRPr sz="3080">
                <a:solidFill>
                  <a:srgbClr val="282829"/>
                </a:solidFill>
              </a:defRPr>
            </a:pPr>
            <a:r>
              <a:t>Supportive</a:t>
            </a:r>
            <a:r>
              <a:rPr b="0"/>
              <a:t>: A good neighbour shows empathy and support during difficult times, offering emotional or practical assistance.</a:t>
            </a:r>
          </a:p>
          <a:p>
            <a:pPr defTabSz="350031">
              <a:lnSpc>
                <a:spcPct val="120000"/>
              </a:lnSpc>
              <a:spcBef>
                <a:spcPts val="2300"/>
              </a:spcBef>
              <a:defRPr sz="3080">
                <a:solidFill>
                  <a:srgbClr val="282829"/>
                </a:solidFill>
              </a:defRPr>
            </a:pPr>
            <a:r>
              <a:t>Responsible</a:t>
            </a:r>
            <a:r>
              <a:rPr b="0"/>
              <a:t>: They maintain their property which contributes to the overall appearance and safety of the neighbourhood.</a:t>
            </a:r>
          </a:p>
          <a:p>
            <a:pPr defTabSz="350031">
              <a:lnSpc>
                <a:spcPct val="120000"/>
              </a:lnSpc>
              <a:spcBef>
                <a:spcPts val="2300"/>
              </a:spcBef>
              <a:defRPr sz="3080">
                <a:solidFill>
                  <a:srgbClr val="282829"/>
                </a:solidFill>
              </a:defRPr>
            </a:pPr>
            <a:r>
              <a:t>Understanding</a:t>
            </a:r>
            <a:r>
              <a:rPr b="0"/>
              <a:t>: That everyone has different lifestyles and preferences and if conflicts arise are willing to work through them with patience.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he Akatarawa residents’ good neighbourly behaviour includes"/>
          <p:cNvSpPr txBox="1">
            <a:spLocks noGrp="1"/>
          </p:cNvSpPr>
          <p:nvPr>
            <p:ph type="title"/>
          </p:nvPr>
        </p:nvSpPr>
        <p:spPr>
          <a:xfrm>
            <a:off x="1206500" y="904772"/>
            <a:ext cx="21971000" cy="1433166"/>
          </a:xfrm>
          <a:prstGeom prst="rect">
            <a:avLst/>
          </a:prstGeom>
        </p:spPr>
        <p:txBody>
          <a:bodyPr/>
          <a:lstStyle>
            <a:lvl1pPr defTabSz="909402">
              <a:defRPr sz="6290" spc="-309"/>
            </a:lvl1pPr>
          </a:lstStyle>
          <a:p>
            <a:r>
              <a:t>The Akatarawa residents’ good neighbourly behaviour includes</a:t>
            </a:r>
          </a:p>
        </p:txBody>
      </p:sp>
      <p:sp>
        <p:nvSpPr>
          <p:cNvPr id="189" name="developing and maintaining activities that allow for food security…"/>
          <p:cNvSpPr txBox="1"/>
          <p:nvPr/>
        </p:nvSpPr>
        <p:spPr>
          <a:xfrm>
            <a:off x="1897291" y="2365632"/>
            <a:ext cx="20589418" cy="9970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44500" indent="-444500" defTabSz="12700">
              <a:lnSpc>
                <a:spcPct val="120000"/>
              </a:lnSpc>
              <a:spcBef>
                <a:spcPts val="1000"/>
              </a:spcBef>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pPr>
            <a:r>
              <a:t>developing and maintaining activities that allow for food security</a:t>
            </a:r>
          </a:p>
          <a:p>
            <a:pPr marL="444500" indent="-444500" defTabSz="12700">
              <a:lnSpc>
                <a:spcPct val="120000"/>
              </a:lnSpc>
              <a:spcBef>
                <a:spcPts val="1000"/>
              </a:spcBef>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pPr>
            <a:r>
              <a:t>harvesting and planting indigenous and exotic species for food, bee forage, medicinal uses and heating purposes</a:t>
            </a:r>
          </a:p>
          <a:p>
            <a:pPr marL="444500" indent="-444500" defTabSz="12700">
              <a:lnSpc>
                <a:spcPct val="120000"/>
              </a:lnSpc>
              <a:spcBef>
                <a:spcPts val="1000"/>
              </a:spcBef>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pPr>
            <a:r>
              <a:t>harvesting firewood for heating and cooking</a:t>
            </a:r>
          </a:p>
          <a:p>
            <a:pPr marL="444500" indent="-444500" defTabSz="12700">
              <a:lnSpc>
                <a:spcPct val="120000"/>
              </a:lnSpc>
              <a:spcBef>
                <a:spcPts val="1000"/>
              </a:spcBef>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pPr>
            <a:r>
              <a:t>clearing, trimming and maintaining vegetation within 30m of buildings and associated infrastructure to manage wildfire risk, building health, health of solar arrays and collection of water in tanks</a:t>
            </a:r>
          </a:p>
          <a:p>
            <a:pPr marL="444500" indent="-444500" defTabSz="12700">
              <a:lnSpc>
                <a:spcPct val="120000"/>
              </a:lnSpc>
              <a:spcBef>
                <a:spcPts val="1000"/>
              </a:spcBef>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pPr>
            <a:r>
              <a:t>clearing and maintaining of tracks, roads, access ways and firebreaks</a:t>
            </a:r>
          </a:p>
          <a:p>
            <a:pPr marL="444500" indent="-444500" defTabSz="12700">
              <a:lnSpc>
                <a:spcPct val="120000"/>
              </a:lnSpc>
              <a:spcBef>
                <a:spcPts val="1000"/>
              </a:spcBef>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pPr>
            <a:r>
              <a:t>clearing and maintaining of the banks of watercourses to prevent erosion, sediment runoff and flooding</a:t>
            </a:r>
          </a:p>
          <a:p>
            <a:pPr marL="444500" indent="-444500" defTabSz="12700">
              <a:lnSpc>
                <a:spcPct val="120000"/>
              </a:lnSpc>
              <a:spcBef>
                <a:spcPts val="1000"/>
              </a:spcBef>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pPr>
            <a:r>
              <a:t>maintaining gardens associated with buildings and related infrastructure</a:t>
            </a:r>
          </a:p>
          <a:p>
            <a:pPr marL="444500" indent="-444500" defTabSz="12700">
              <a:lnSpc>
                <a:spcPct val="120000"/>
              </a:lnSpc>
              <a:spcBef>
                <a:spcPts val="1000"/>
              </a:spcBef>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pPr>
            <a:r>
              <a:t> building and maintaining outbuildings</a:t>
            </a:r>
          </a:p>
          <a:p>
            <a:pPr marL="444500" indent="-444500" defTabSz="12700">
              <a:lnSpc>
                <a:spcPct val="120000"/>
              </a:lnSpc>
              <a:spcBef>
                <a:spcPts val="1000"/>
              </a:spcBef>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pPr>
            <a:r>
              <a:t>conducting pest and weed control activities</a:t>
            </a:r>
          </a:p>
          <a:p>
            <a:pPr marL="444500" indent="-444500" defTabSz="12700">
              <a:lnSpc>
                <a:spcPct val="120000"/>
              </a:lnSpc>
              <a:spcBef>
                <a:spcPts val="1000"/>
              </a:spcBef>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pPr>
            <a:r>
              <a:t>“rough grazing” of stock such as sheep, cattle, goats, pigs, and horses on existing fenced areas</a:t>
            </a:r>
          </a:p>
          <a:p>
            <a:pPr marL="444500" indent="-444500" defTabSz="12700">
              <a:lnSpc>
                <a:spcPct val="120000"/>
              </a:lnSpc>
              <a:spcBef>
                <a:spcPts val="1000"/>
              </a:spcBef>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pPr>
            <a:r>
              <a:t>building and maintaining fencing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Good communication and consultation"/>
          <p:cNvSpPr txBox="1">
            <a:spLocks noGrp="1"/>
          </p:cNvSpPr>
          <p:nvPr>
            <p:ph type="title"/>
          </p:nvPr>
        </p:nvSpPr>
        <p:spPr>
          <a:prstGeom prst="rect">
            <a:avLst/>
          </a:prstGeom>
        </p:spPr>
        <p:txBody>
          <a:bodyPr/>
          <a:lstStyle>
            <a:lvl1pPr>
              <a:defRPr spc="-200"/>
            </a:lvl1pPr>
          </a:lstStyle>
          <a:p>
            <a:r>
              <a:t>Good communication and consultation</a:t>
            </a:r>
          </a:p>
        </p:txBody>
      </p:sp>
      <p:sp>
        <p:nvSpPr>
          <p:cNvPr id="194" name="Thinking holistically from our perspective (Prompt)"/>
          <p:cNvSpPr txBox="1">
            <a:spLocks noGrp="1"/>
          </p:cNvSpPr>
          <p:nvPr>
            <p:ph type="body" sz="quarter" idx="1"/>
          </p:nvPr>
        </p:nvSpPr>
        <p:spPr>
          <a:xfrm>
            <a:off x="1206500" y="2372960"/>
            <a:ext cx="21971000" cy="934780"/>
          </a:xfrm>
          <a:prstGeom prst="rect">
            <a:avLst/>
          </a:prstGeom>
        </p:spPr>
        <p:txBody>
          <a:bodyPr/>
          <a:lstStyle/>
          <a:p>
            <a:r>
              <a:t>Thinking holistically from our perspective</a:t>
            </a:r>
          </a:p>
        </p:txBody>
      </p:sp>
      <p:sp>
        <p:nvSpPr>
          <p:cNvPr id="195" name="Slide bullet text"/>
          <p:cNvSpPr txBox="1">
            <a:spLocks noGrp="1"/>
          </p:cNvSpPr>
          <p:nvPr>
            <p:ph type="body" idx="21"/>
          </p:nvPr>
        </p:nvSpPr>
        <p:spPr>
          <a:xfrm>
            <a:off x="1206500" y="3681433"/>
            <a:ext cx="21971000" cy="82560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81584" indent="-481584" defTabSz="1926286">
              <a:lnSpc>
                <a:spcPct val="120000"/>
              </a:lnSpc>
              <a:spcBef>
                <a:spcPts val="3500"/>
              </a:spcBef>
              <a:defRPr sz="2765"/>
            </a:pPr>
            <a:r>
              <a:t>Good neighbours communicate respectfully and openly to build strong relationships and resolve issues with patience and understanding</a:t>
            </a:r>
          </a:p>
          <a:p>
            <a:pPr marL="481584" indent="-481584" defTabSz="1926286">
              <a:lnSpc>
                <a:spcPct val="120000"/>
              </a:lnSpc>
              <a:spcBef>
                <a:spcPts val="3500"/>
              </a:spcBef>
              <a:defRPr sz="2765"/>
            </a:pPr>
            <a:r>
              <a:t>GWRC policy for consultation</a:t>
            </a:r>
            <a:br/>
            <a:br/>
            <a:r>
              <a:t>- Provide anyone who will or may be affected by, or have an interest in, the decision or matter with reasonable access to relevant information, in a manner and format appropriate to their needs and preferences  </a:t>
            </a:r>
            <a:br/>
            <a:br/>
            <a:r>
              <a:t>- Encourage anyone who will or may be affected by, or have an interest in, the decision or matter to present their views to the Council</a:t>
            </a:r>
          </a:p>
          <a:p>
            <a:pPr marL="481584" indent="-481584" defTabSz="1926286">
              <a:lnSpc>
                <a:spcPct val="120000"/>
              </a:lnSpc>
              <a:spcBef>
                <a:spcPts val="3500"/>
              </a:spcBef>
              <a:defRPr sz="2765"/>
            </a:pPr>
            <a:r>
              <a:t>PC1 has a poor foundation - engagement with the affected community relied on the Whaitua process and targeted engagement, neither of which happened with our community</a:t>
            </a:r>
          </a:p>
          <a:p>
            <a:pPr marL="481584" indent="-481584" defTabSz="1926286">
              <a:lnSpc>
                <a:spcPct val="120000"/>
              </a:lnSpc>
              <a:spcBef>
                <a:spcPts val="3500"/>
              </a:spcBef>
              <a:defRPr sz="2765"/>
            </a:pPr>
            <a:r>
              <a:t>42A - More consultation and engagement could have been valuable but this Submission process is an opportunity for all parties to share views and seek changes</a:t>
            </a:r>
          </a:p>
          <a:p>
            <a:pPr marL="481584" indent="-481584" defTabSz="1926286">
              <a:lnSpc>
                <a:spcPct val="120000"/>
              </a:lnSpc>
              <a:spcBef>
                <a:spcPts val="3500"/>
              </a:spcBef>
              <a:defRPr sz="2765"/>
            </a:pPr>
            <a:r>
              <a:t>We beg to differ</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Good communication and consultation"/>
          <p:cNvSpPr txBox="1">
            <a:spLocks noGrp="1"/>
          </p:cNvSpPr>
          <p:nvPr>
            <p:ph type="title"/>
          </p:nvPr>
        </p:nvSpPr>
        <p:spPr>
          <a:xfrm>
            <a:off x="1206500" y="1079500"/>
            <a:ext cx="21971000" cy="2469245"/>
          </a:xfrm>
          <a:prstGeom prst="rect">
            <a:avLst/>
          </a:prstGeom>
        </p:spPr>
        <p:txBody>
          <a:bodyPr/>
          <a:lstStyle>
            <a:lvl1pPr>
              <a:defRPr spc="-200"/>
            </a:lvl1pPr>
          </a:lstStyle>
          <a:p>
            <a:r>
              <a:t>We don’t feel heard or respected. We ask you to engage with our community</a:t>
            </a:r>
          </a:p>
        </p:txBody>
      </p:sp>
      <p:sp>
        <p:nvSpPr>
          <p:cNvPr id="200" name="Slide bullet text"/>
          <p:cNvSpPr txBox="1">
            <a:spLocks noGrp="1"/>
          </p:cNvSpPr>
          <p:nvPr>
            <p:ph type="body" idx="1"/>
          </p:nvPr>
        </p:nvSpPr>
        <p:spPr>
          <a:xfrm>
            <a:off x="1206500" y="3829365"/>
            <a:ext cx="21971000" cy="8256014"/>
          </a:xfrm>
          <a:prstGeom prst="rect">
            <a:avLst/>
          </a:prstGeom>
        </p:spPr>
        <p:txBody>
          <a:bodyPr lIns="50800" tIns="50800" rIns="50800" bIns="50800"/>
          <a:lstStyle/>
          <a:p>
            <a:pPr marL="464149" indent="-464149" defTabSz="1856550">
              <a:lnSpc>
                <a:spcPct val="120000"/>
              </a:lnSpc>
              <a:spcBef>
                <a:spcPts val="3600"/>
              </a:spcBef>
              <a:buSzPct val="123000"/>
              <a:buChar char="•"/>
              <a:defRPr sz="2835" b="0"/>
            </a:pPr>
            <a:r>
              <a:t>Process is long complex legalistic and the material that we need to understand is technical and voluminous  not helped by short timeframes </a:t>
            </a:r>
          </a:p>
          <a:p>
            <a:pPr marL="464149" indent="-464149" defTabSz="1856550">
              <a:lnSpc>
                <a:spcPct val="120000"/>
              </a:lnSpc>
              <a:spcBef>
                <a:spcPts val="3600"/>
              </a:spcBef>
              <a:buSzPct val="123000"/>
              <a:buChar char="•"/>
              <a:defRPr sz="2835"/>
            </a:pPr>
            <a:r>
              <a:t>We request communication in accordance with Plain Language  Act 2022</a:t>
            </a:r>
            <a:r>
              <a:rPr b="0"/>
              <a:t> (ignored by Sec 42A report)</a:t>
            </a:r>
          </a:p>
          <a:p>
            <a:pPr marL="464149" indent="-464149" defTabSz="1856550">
              <a:lnSpc>
                <a:spcPct val="120000"/>
              </a:lnSpc>
              <a:spcBef>
                <a:spcPts val="3600"/>
              </a:spcBef>
              <a:buSzPct val="123000"/>
              <a:buChar char="•"/>
              <a:defRPr sz="2835" b="0"/>
            </a:pPr>
            <a:r>
              <a:t>Presenting at this hearing isn’t for the fainthearted</a:t>
            </a:r>
          </a:p>
          <a:p>
            <a:pPr marL="464149" indent="-464149" defTabSz="1856550">
              <a:lnSpc>
                <a:spcPct val="120000"/>
              </a:lnSpc>
              <a:spcBef>
                <a:spcPts val="3600"/>
              </a:spcBef>
              <a:buSzPct val="123000"/>
              <a:buChar char="•"/>
              <a:defRPr sz="2835" b="0"/>
            </a:pPr>
            <a:r>
              <a:t>This is a poor alternative to community engagement. Four (there were many more) quotes from 42A report (500 pages) illustrate this:</a:t>
            </a:r>
          </a:p>
          <a:p>
            <a:pPr marL="0" lvl="1" indent="734903" defTabSz="1856550">
              <a:lnSpc>
                <a:spcPct val="120000"/>
              </a:lnSpc>
              <a:spcBef>
                <a:spcPts val="3600"/>
              </a:spcBef>
              <a:buSzTx/>
              <a:buNone/>
              <a:defRPr sz="2835" b="0"/>
            </a:pPr>
            <a:r>
              <a:t>     “some submitters appear to have misunderstood how the rule would operate”</a:t>
            </a:r>
          </a:p>
          <a:p>
            <a:pPr marL="0" lvl="1" indent="734903" defTabSz="1856550">
              <a:lnSpc>
                <a:spcPct val="120000"/>
              </a:lnSpc>
              <a:spcBef>
                <a:spcPts val="3600"/>
              </a:spcBef>
              <a:buSzTx/>
              <a:buNone/>
              <a:defRPr sz="2835" b="0"/>
            </a:pPr>
            <a:r>
              <a:t>     “there may be some misunderstanding with the rules as written”</a:t>
            </a:r>
          </a:p>
          <a:p>
            <a:pPr marL="0" lvl="1" indent="734903" defTabSz="1856550">
              <a:lnSpc>
                <a:spcPct val="120000"/>
              </a:lnSpc>
              <a:spcBef>
                <a:spcPts val="3600"/>
              </a:spcBef>
              <a:buSzTx/>
              <a:buNone/>
              <a:defRPr sz="2835" b="0"/>
            </a:pPr>
            <a:r>
              <a:t>      “some submitters appear to have misunderstood the rule”</a:t>
            </a:r>
          </a:p>
          <a:p>
            <a:pPr marL="0" lvl="1" indent="734903" defTabSz="1856550">
              <a:lnSpc>
                <a:spcPct val="120000"/>
              </a:lnSpc>
              <a:spcBef>
                <a:spcPts val="3600"/>
              </a:spcBef>
              <a:buSzTx/>
              <a:buNone/>
              <a:defRPr sz="2835" b="0"/>
            </a:pPr>
            <a:r>
              <a:t>      “no response as relief wasn’t specified”</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est control"/>
          <p:cNvSpPr txBox="1">
            <a:spLocks noGrp="1"/>
          </p:cNvSpPr>
          <p:nvPr>
            <p:ph type="title"/>
          </p:nvPr>
        </p:nvSpPr>
        <p:spPr>
          <a:xfrm>
            <a:off x="1206500" y="1530128"/>
            <a:ext cx="21971000" cy="1433164"/>
          </a:xfrm>
          <a:prstGeom prst="rect">
            <a:avLst/>
          </a:prstGeom>
        </p:spPr>
        <p:txBody>
          <a:bodyPr/>
          <a:lstStyle>
            <a:lvl1pPr defTabSz="1541029">
              <a:defRPr sz="6800" spc="-202"/>
            </a:lvl1pPr>
          </a:lstStyle>
          <a:p>
            <a:r>
              <a:t>Following our review of 42A Report we recommend that: </a:t>
            </a:r>
          </a:p>
        </p:txBody>
      </p:sp>
      <p:sp>
        <p:nvSpPr>
          <p:cNvPr id="205" name="Slide bullet text"/>
          <p:cNvSpPr txBox="1">
            <a:spLocks noGrp="1"/>
          </p:cNvSpPr>
          <p:nvPr>
            <p:ph type="body" idx="1"/>
          </p:nvPr>
        </p:nvSpPr>
        <p:spPr>
          <a:xfrm>
            <a:off x="1206500" y="3333868"/>
            <a:ext cx="21971000" cy="8256015"/>
          </a:xfrm>
          <a:prstGeom prst="rect">
            <a:avLst/>
          </a:prstGeom>
        </p:spPr>
        <p:txBody>
          <a:bodyPr lIns="50800" tIns="50800" rIns="50800" bIns="50800"/>
          <a:lstStyle/>
          <a:p>
            <a:pPr marL="609598" indent="-609598" defTabSz="2438337">
              <a:lnSpc>
                <a:spcPct val="120000"/>
              </a:lnSpc>
              <a:spcBef>
                <a:spcPts val="4500"/>
              </a:spcBef>
              <a:buSzPct val="123000"/>
              <a:buChar char="•"/>
              <a:defRPr sz="3500"/>
            </a:pPr>
            <a:r>
              <a:t>the small holder provisions are not reinstated once the risk index tool is developed.  </a:t>
            </a:r>
            <a:r>
              <a:rPr b="0"/>
              <a:t>We request that you accept the recommendation to remove small holder provisions (4-20 hectares) from PC1. The risks of nitrate losses and contamination are low and without information to the contrary the compliance requirements are overly onerous.</a:t>
            </a:r>
          </a:p>
          <a:p>
            <a:pPr marL="609598" indent="-609598" defTabSz="2438337">
              <a:lnSpc>
                <a:spcPct val="120000"/>
              </a:lnSpc>
              <a:spcBef>
                <a:spcPts val="4500"/>
              </a:spcBef>
              <a:buSzPct val="123000"/>
              <a:buChar char="•"/>
              <a:defRPr sz="3500"/>
            </a:pPr>
            <a:r>
              <a:t>the implementation of proposed controls and requirements for our community including those blocks over 20 hectares be paused until there is evidence of a problem.</a:t>
            </a:r>
            <a:r>
              <a:rPr b="0"/>
              <a:t>  The proposed FEP comes at a cost ($3-4k to $10k) with the “benefits difficult to quantify” (42A report)</a:t>
            </a:r>
          </a:p>
          <a:p>
            <a:pPr marL="609598" indent="-609598" defTabSz="2438337">
              <a:lnSpc>
                <a:spcPct val="120000"/>
              </a:lnSpc>
              <a:spcBef>
                <a:spcPts val="4500"/>
              </a:spcBef>
              <a:buSzPct val="123000"/>
              <a:buChar char="•"/>
              <a:defRPr sz="3500"/>
            </a:pPr>
            <a:r>
              <a:t>the designation of property management plans set out in the gazette NPS-IB namely QEII, Conservation and other approved property management plans be accepted. </a:t>
            </a:r>
            <a:r>
              <a:rPr b="0"/>
              <a:t>We saw no response to our request to exclude land registered in the Emission trading scheme, QE 2 Trust or Conservation property.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Water quality"/>
          <p:cNvSpPr txBox="1">
            <a:spLocks noGrp="1"/>
          </p:cNvSpPr>
          <p:nvPr>
            <p:ph type="title"/>
          </p:nvPr>
        </p:nvSpPr>
        <p:spPr>
          <a:xfrm>
            <a:off x="1206500" y="1689100"/>
            <a:ext cx="21971000" cy="1433164"/>
          </a:xfrm>
          <a:prstGeom prst="rect">
            <a:avLst/>
          </a:prstGeom>
        </p:spPr>
        <p:txBody>
          <a:bodyPr/>
          <a:lstStyle>
            <a:lvl1pPr defTabSz="1317189">
              <a:defRPr sz="6290" spc="-202"/>
            </a:lvl1pPr>
          </a:lstStyle>
          <a:p>
            <a:r>
              <a:t>Following our review of 42A Report we also recommend that:</a:t>
            </a:r>
          </a:p>
        </p:txBody>
      </p:sp>
      <p:sp>
        <p:nvSpPr>
          <p:cNvPr id="210" name="No testing within the Flow of Akatarawa River…"/>
          <p:cNvSpPr txBox="1">
            <a:spLocks noGrp="1"/>
          </p:cNvSpPr>
          <p:nvPr>
            <p:ph type="body" idx="1"/>
          </p:nvPr>
        </p:nvSpPr>
        <p:spPr>
          <a:xfrm>
            <a:off x="1206500" y="3562703"/>
            <a:ext cx="21971000" cy="8256014"/>
          </a:xfrm>
          <a:prstGeom prst="rect">
            <a:avLst/>
          </a:prstGeom>
        </p:spPr>
        <p:txBody>
          <a:bodyPr lIns="50800" tIns="50800" rIns="50800" bIns="50800"/>
          <a:lstStyle/>
          <a:p>
            <a:pPr marL="609598" indent="-609598" defTabSz="2438337">
              <a:lnSpc>
                <a:spcPct val="120000"/>
              </a:lnSpc>
              <a:spcBef>
                <a:spcPts val="4500"/>
              </a:spcBef>
              <a:buSzPct val="123000"/>
              <a:buChar char="•"/>
              <a:defRPr sz="3500"/>
            </a:pPr>
            <a:r>
              <a:t>funding be allocated for testing the water quality of the Akatarawa River at a minimum of three stations.</a:t>
            </a:r>
            <a:r>
              <a:rPr b="0"/>
              <a:t> Currently there is no testing within the flow of Akatarawa River. If run off affects the water quality then it is the responsibility of GWRC because GWRC own significant pieces of land adjacent to the River.</a:t>
            </a:r>
          </a:p>
          <a:p>
            <a:pPr marL="609598" indent="-609598" defTabSz="2438337">
              <a:lnSpc>
                <a:spcPct val="120000"/>
              </a:lnSpc>
              <a:spcBef>
                <a:spcPts val="4500"/>
              </a:spcBef>
              <a:buSzPct val="123000"/>
              <a:buChar char="•"/>
              <a:defRPr sz="3500"/>
            </a:pPr>
            <a:r>
              <a:t>the terminology referring to “unplanned greenfield areas” in the Akatarawa Valley be changed because it is misleading.</a:t>
            </a:r>
            <a:r>
              <a:rPr b="0"/>
              <a:t> (We note that this will be covered in Hearing stream 4)</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est control"/>
          <p:cNvSpPr txBox="1">
            <a:spLocks noGrp="1"/>
          </p:cNvSpPr>
          <p:nvPr>
            <p:ph type="title"/>
          </p:nvPr>
        </p:nvSpPr>
        <p:spPr>
          <a:prstGeom prst="rect">
            <a:avLst/>
          </a:prstGeom>
        </p:spPr>
        <p:txBody>
          <a:bodyPr/>
          <a:lstStyle>
            <a:lvl1pPr algn="ctr">
              <a:defRPr spc="-200"/>
            </a:lvl1pPr>
          </a:lstStyle>
          <a:p>
            <a:r>
              <a:t>Pest control</a:t>
            </a:r>
          </a:p>
        </p:txBody>
      </p:sp>
      <p:sp>
        <p:nvSpPr>
          <p:cNvPr id="215" name="Even though pest control has been identified as outside the scope of Plan Change One we request clarification about the impact of pests on the Akatarawa Valley Community’s ability to improve the quality of our ecosystem, manage stock levels, and the wate"/>
          <p:cNvSpPr txBox="1">
            <a:spLocks noGrp="1"/>
          </p:cNvSpPr>
          <p:nvPr>
            <p:ph type="body" idx="1"/>
          </p:nvPr>
        </p:nvSpPr>
        <p:spPr>
          <a:xfrm>
            <a:off x="1206500" y="2931016"/>
            <a:ext cx="21971000" cy="9573501"/>
          </a:xfrm>
          <a:prstGeom prst="rect">
            <a:avLst/>
          </a:prstGeom>
        </p:spPr>
        <p:txBody>
          <a:bodyPr lIns="50800" tIns="50800" rIns="50800" bIns="50800"/>
          <a:lstStyle/>
          <a:p>
            <a:pPr marL="603504" indent="-603504" defTabSz="2413954">
              <a:lnSpc>
                <a:spcPct val="120000"/>
              </a:lnSpc>
              <a:spcBef>
                <a:spcPts val="4500"/>
              </a:spcBef>
              <a:buSzPct val="123000"/>
              <a:buChar char="•"/>
              <a:defRPr sz="3500"/>
            </a:pPr>
            <a:r>
              <a:t>We request clarification about the impact of pests on the Akatarawa Valley Community’s ability to improve the quality of our ecosystem, manage stock levels, and the water quality of the Akatarawa River</a:t>
            </a:r>
            <a:r>
              <a:rPr b="0"/>
              <a:t>. Even though we have been informed that pest control has been identified as outside the scope of Plan Change One clarification is required. Pests have been identified as the main reason for our lack of success in improving the quality of our ecosystem, for the effects of overstocking, and potentially the water quality of the Akatarawa River.</a:t>
            </a:r>
          </a:p>
          <a:p>
            <a:pPr marL="603504" indent="-603504" defTabSz="2413954">
              <a:lnSpc>
                <a:spcPct val="120000"/>
              </a:lnSpc>
              <a:spcBef>
                <a:spcPts val="4500"/>
              </a:spcBef>
              <a:buSzPct val="123000"/>
              <a:buChar char="•"/>
              <a:defRPr sz="3500"/>
            </a:pPr>
            <a:r>
              <a:t>We request that the GWRC engage with the Akatarawa Valley Community to agree pest levels and a process for maintaining them.</a:t>
            </a:r>
            <a:r>
              <a:rPr b="0"/>
              <a:t> We know pests cannot be eliminated but we want evidence of GWRC making a concerted effort to cull pests so they don’t exceed agreed levels.</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Document" ma:contentTypeID="0x010100868AA5D91B86534DA0DC8C9F6EC721A8" ma:contentTypeVersion="336" ma:contentTypeDescription="Create a new document." ma:contentTypeScope="" ma:versionID="f394c8df2017439c138cf156330dc5aa">
  <xsd:schema xmlns:xsd="http://www.w3.org/2001/XMLSchema" xmlns:xs="http://www.w3.org/2001/XMLSchema" xmlns:p="http://schemas.microsoft.com/office/2006/metadata/properties" xmlns:ns1="http://schemas.microsoft.com/sharepoint/v3" xmlns:ns2="2de8b5ad-0395-4b99-8c38-329811f9101f" xmlns:ns3="4f9c820c-e7e2-444d-97ee-45f2b3485c1d" xmlns:ns4="15ffb055-6eb4-45a1-bc20-bf2ac0d420da" xmlns:ns5="725c79e5-42ce-4aa0-ac78-b6418001f0d2" xmlns:ns6="c91a514c-9034-4fa3-897a-8352025b26ed" xmlns:ns7="e5a7084f-8549-410e-a7ff-e0f6a67a54a6" xmlns:ns8="64ade3b3-ff94-4a87-8800-d92e0c09ba03" targetNamespace="http://schemas.microsoft.com/office/2006/metadata/properties" ma:root="true" ma:fieldsID="bac8a582c36f3181e1fc495ca84b1342" ns1:_="" ns2:_="" ns3:_="" ns4:_="" ns5:_="" ns6:_="" ns7:_="" ns8:_="">
    <xsd:import namespace="http://schemas.microsoft.com/sharepoint/v3"/>
    <xsd:import namespace="2de8b5ad-0395-4b99-8c38-329811f9101f"/>
    <xsd:import namespace="4f9c820c-e7e2-444d-97ee-45f2b3485c1d"/>
    <xsd:import namespace="15ffb055-6eb4-45a1-bc20-bf2ac0d420da"/>
    <xsd:import namespace="725c79e5-42ce-4aa0-ac78-b6418001f0d2"/>
    <xsd:import namespace="c91a514c-9034-4fa3-897a-8352025b26ed"/>
    <xsd:import namespace="e5a7084f-8549-410e-a7ff-e0f6a67a54a6"/>
    <xsd:import namespace="64ade3b3-ff94-4a87-8800-d92e0c09ba03"/>
    <xsd:element name="properties">
      <xsd:complexType>
        <xsd:sequence>
          <xsd:element name="documentManagement">
            <xsd:complexType>
              <xsd:all>
                <xsd:element ref="ns2:_dlc_DocId" minOccurs="0"/>
                <xsd:element ref="ns2:_dlc_DocIdUrl" minOccurs="0"/>
                <xsd:element ref="ns2:_dlc_DocIdPersistId" minOccurs="0"/>
                <xsd:element ref="ns3:DocumentType" minOccurs="0"/>
                <xsd:element ref="ns4:KeyWords" minOccurs="0"/>
                <xsd:element ref="ns3:Narrative" minOccurs="0"/>
                <xsd:element ref="ns4:SecurityClassification" minOccurs="0"/>
                <xsd:element ref="ns3:RelatedPeople" minOccurs="0"/>
                <xsd:element ref="ns3:CategoryName" minOccurs="0"/>
                <xsd:element ref="ns3:CategoryValue" minOccurs="0"/>
                <xsd:element ref="ns3:BusinessValue" minOccurs="0"/>
                <xsd:element ref="ns3:FunctionGroup" minOccurs="0"/>
                <xsd:element ref="ns3:Function" minOccurs="0"/>
                <xsd:element ref="ns3:PRAType" minOccurs="0"/>
                <xsd:element ref="ns3:PRADate1" minOccurs="0"/>
                <xsd:element ref="ns3:PRADate2" minOccurs="0"/>
                <xsd:element ref="ns3:PRADate3" minOccurs="0"/>
                <xsd:element ref="ns3:PRADateDisposal" minOccurs="0"/>
                <xsd:element ref="ns3:PRADateTrigger" minOccurs="0"/>
                <xsd:element ref="ns3:PRAText1" minOccurs="0"/>
                <xsd:element ref="ns3:PRAText2" minOccurs="0"/>
                <xsd:element ref="ns3:PRAText3" minOccurs="0"/>
                <xsd:element ref="ns3:PRAText4" minOccurs="0"/>
                <xsd:element ref="ns3:PRAText5" minOccurs="0"/>
                <xsd:element ref="ns3:AggregationStatus" minOccurs="0"/>
                <xsd:element ref="ns3:Project" minOccurs="0"/>
                <xsd:element ref="ns3:Activity" minOccurs="0"/>
                <xsd:element ref="ns5:AggregationNarrative" minOccurs="0"/>
                <xsd:element ref="ns6:Channel" minOccurs="0"/>
                <xsd:element ref="ns6:Team" minOccurs="0"/>
                <xsd:element ref="ns6:Level2" minOccurs="0"/>
                <xsd:element ref="ns6:Level3" minOccurs="0"/>
                <xsd:element ref="ns6:Year" minOccurs="0"/>
                <xsd:element ref="ns7:eDocsDocNumber" minOccurs="0"/>
                <xsd:element ref="ns7:GWappID1" minOccurs="0"/>
                <xsd:element ref="ns7:zLegacy" minOccurs="0"/>
                <xsd:element ref="ns7:zLegacyJSON" minOccurs="0"/>
                <xsd:element ref="ns7:zMigrationID" minOccurs="0"/>
                <xsd:element ref="ns7:SetLabel" minOccurs="0"/>
                <xsd:element ref="ns7:CC" minOccurs="0"/>
                <xsd:element ref="ns1:_vti_ItemDeclaredRecord" minOccurs="0"/>
                <xsd:element ref="ns1:_vti_ItemHoldRecordStatus" minOccurs="0"/>
                <xsd:element ref="ns8:To" minOccurs="0"/>
                <xsd:element ref="ns8:MediaServiceMetadata" minOccurs="0"/>
                <xsd:element ref="ns8:MediaServiceFastMetadata" minOccurs="0"/>
                <xsd:element ref="ns8:lcf76f155ced4ddcb4097134ff3c332f" minOccurs="0"/>
                <xsd:element ref="ns2:TaxCatchAll" minOccurs="0"/>
                <xsd:element ref="ns8:MediaServiceOCR" minOccurs="0"/>
                <xsd:element ref="ns8:MediaServiceGenerationTime" minOccurs="0"/>
                <xsd:element ref="ns8:MediaServiceEventHashCode" minOccurs="0"/>
                <xsd:element ref="ns8:Case" minOccurs="0"/>
                <xsd:element ref="ns8:KnowHowType" minOccurs="0"/>
                <xsd:element ref="ns8:Subactivity" minOccurs="0"/>
                <xsd:element ref="ns2:SharedWithUsers" minOccurs="0"/>
                <xsd:element ref="ns2:SharedWithDetails" minOccurs="0"/>
                <xsd:element ref="ns8:MediaServiceObjectDetectorVersions" minOccurs="0"/>
                <xsd:element ref="ns8:MediaServiceSearchProperties" minOccurs="0"/>
                <xsd:element ref="ns8:MediaServiceDateTaken" minOccurs="0"/>
                <xsd:element ref="ns8: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48" nillable="true" ma:displayName="Declared Record" ma:description="" ma:hidden="true" ma:internalName="_vti_ItemDeclaredRecord" ma:readOnly="true">
      <xsd:simpleType>
        <xsd:restriction base="dms:DateTime"/>
      </xsd:simpleType>
    </xsd:element>
    <xsd:element name="_vti_ItemHoldRecordStatus" ma:index="49"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e8b5ad-0395-4b99-8c38-329811f9101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55" nillable="true" ma:displayName="Taxonomy Catch All Column" ma:hidden="true" ma:list="{7198c485-6cc0-412a-ac27-4307f50fdde6}" ma:internalName="TaxCatchAll" ma:showField="CatchAllData" ma:web="2de8b5ad-0395-4b99-8c38-329811f9101f">
      <xsd:complexType>
        <xsd:complexContent>
          <xsd:extension base="dms:MultiChoiceLookup">
            <xsd:sequence>
              <xsd:element name="Value" type="dms:Lookup" maxOccurs="unbounded" minOccurs="0" nillable="true"/>
            </xsd:sequence>
          </xsd:extension>
        </xsd:complexContent>
      </xsd:complexType>
    </xsd:element>
    <xsd:element name="SharedWithUsers" ma:index="6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11" nillable="true" ma:displayName="Document Type" ma:format="Dropdown" ma:hidden="true" ma:internalName="DocumentType" ma:readOnly="false">
      <xsd:simpleType>
        <xsd:restriction base="dms:Choice">
          <xsd:enumeration value="Consents"/>
          <xsd:enumeration value="Contract"/>
          <xsd:enumeration value="Correspondence"/>
          <xsd:enumeration value="Data or register"/>
          <xsd:enumeration value="Drawing"/>
          <xsd:enumeration value="File note"/>
          <xsd:enumeration value="Financial"/>
          <xsd:enumeration value="Legal"/>
          <xsd:enumeration value="Meeting document"/>
          <xsd:enumeration value="Multi media"/>
          <xsd:enumeration value="Planning"/>
          <xsd:enumeration value="Policy or Procedure"/>
          <xsd:enumeration value="Presentation"/>
          <xsd:enumeration value="Project"/>
          <xsd:enumeration value="Publication"/>
          <xsd:enumeration value="Reference material"/>
          <xsd:enumeration value="Report"/>
          <xsd:enumeration value="Submissions"/>
          <xsd:enumeration value="Template"/>
        </xsd:restriction>
      </xsd:simpleType>
    </xsd:element>
    <xsd:element name="Narrative" ma:index="13" nillable="true" ma:displayName="Narrative" ma:internalName="Narrative" ma:readOnly="false">
      <xsd:simpleType>
        <xsd:restriction base="dms:Note">
          <xsd:maxLength value="255"/>
        </xsd:restriction>
      </xsd:simpleType>
    </xsd:element>
    <xsd:element name="RelatedPeople" ma:index="15"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6" nillable="true" ma:displayName="Category Name" ma:default="NA" ma:hidden="true" ma:internalName="CategoryName" ma:readOnly="false">
      <xsd:simpleType>
        <xsd:restriction base="dms:Text">
          <xsd:maxLength value="255"/>
        </xsd:restriction>
      </xsd:simpleType>
    </xsd:element>
    <xsd:element name="CategoryValue" ma:index="17" nillable="true" ma:displayName="Category Value" ma:default="NA" ma:hidden="true" ma:internalName="CategoryValue" ma:readOnly="false">
      <xsd:simpleType>
        <xsd:restriction base="dms:Text">
          <xsd:maxLength value="255"/>
        </xsd:restriction>
      </xsd:simpleType>
    </xsd:element>
    <xsd:element name="BusinessValue" ma:index="18" nillable="true" ma:displayName="Business Value" ma:default="Normal" ma:hidden="true" ma:internalName="BusinessValue" ma:readOnly="false">
      <xsd:simpleType>
        <xsd:restriction base="dms:Text">
          <xsd:maxLength value="255"/>
        </xsd:restriction>
      </xsd:simpleType>
    </xsd:element>
    <xsd:element name="FunctionGroup" ma:index="19" nillable="true" ma:displayName="Function Group" ma:default="Environment Management" ma:hidden="true" ma:internalName="FunctionGroup" ma:readOnly="false">
      <xsd:simpleType>
        <xsd:restriction base="dms:Text">
          <xsd:maxLength value="255"/>
        </xsd:restriction>
      </xsd:simpleType>
    </xsd:element>
    <xsd:element name="Function" ma:index="20" nillable="true" ma:displayName="Function" ma:default="" ma:hidden="true" ma:internalName="Function" ma:readOnly="false">
      <xsd:simpleType>
        <xsd:restriction base="dms:Text">
          <xsd:maxLength value="255"/>
        </xsd:restriction>
      </xsd:simpleType>
    </xsd:element>
    <xsd:element name="PRAType" ma:index="21" nillable="true" ma:displayName="PRA Type" ma:default="Doc" ma:hidden="true" ma:indexed="true" ma:internalName="PRAType" ma:readOnly="false">
      <xsd:simpleType>
        <xsd:restriction base="dms:Text">
          <xsd:maxLength value="255"/>
        </xsd:restriction>
      </xsd:simpleType>
    </xsd:element>
    <xsd:element name="PRADate1" ma:index="22" nillable="true" ma:displayName="PRA Date 1" ma:format="DateOnly" ma:hidden="true" ma:internalName="PRADate1" ma:readOnly="false">
      <xsd:simpleType>
        <xsd:restriction base="dms:DateTime"/>
      </xsd:simpleType>
    </xsd:element>
    <xsd:element name="PRADate2" ma:index="23" nillable="true" ma:displayName="PRA Date 2" ma:format="DateOnly" ma:hidden="true" ma:internalName="PRADate2" ma:readOnly="false">
      <xsd:simpleType>
        <xsd:restriction base="dms:DateTime"/>
      </xsd:simpleType>
    </xsd:element>
    <xsd:element name="PRADate3" ma:index="24" nillable="true" ma:displayName="PRA Date 3" ma:format="DateOnly" ma:hidden="true" ma:internalName="PRADate3" ma:readOnly="false">
      <xsd:simpleType>
        <xsd:restriction base="dms:DateTime"/>
      </xsd:simpleType>
    </xsd:element>
    <xsd:element name="PRADateDisposal" ma:index="25" nillable="true" ma:displayName="PRA Date Disposal" ma:format="DateOnly" ma:hidden="true" ma:internalName="PRADateDisposal" ma:readOnly="false">
      <xsd:simpleType>
        <xsd:restriction base="dms:DateTime"/>
      </xsd:simpleType>
    </xsd:element>
    <xsd:element name="PRADateTrigger" ma:index="26" nillable="true" ma:displayName="PRA Date Trigger" ma:format="DateOnly" ma:hidden="true" ma:internalName="PRADateTrigger" ma:readOnly="false">
      <xsd:simpleType>
        <xsd:restriction base="dms:DateTime"/>
      </xsd:simpleType>
    </xsd:element>
    <xsd:element name="PRAText1" ma:index="27" nillable="true" ma:displayName="PRA Text 1" ma:hidden="true" ma:internalName="PRAText1" ma:readOnly="false">
      <xsd:simpleType>
        <xsd:restriction base="dms:Text">
          <xsd:maxLength value="255"/>
        </xsd:restriction>
      </xsd:simpleType>
    </xsd:element>
    <xsd:element name="PRAText2" ma:index="28" nillable="true" ma:displayName="PRA Text 2" ma:hidden="true" ma:internalName="PRAText2" ma:readOnly="false">
      <xsd:simpleType>
        <xsd:restriction base="dms:Text">
          <xsd:maxLength value="255"/>
        </xsd:restriction>
      </xsd:simpleType>
    </xsd:element>
    <xsd:element name="PRAText3" ma:index="29" nillable="true" ma:displayName="PRA Text 3" ma:hidden="true" ma:internalName="PRAText3" ma:readOnly="false">
      <xsd:simpleType>
        <xsd:restriction base="dms:Text">
          <xsd:maxLength value="255"/>
        </xsd:restriction>
      </xsd:simpleType>
    </xsd:element>
    <xsd:element name="PRAText4" ma:index="30" nillable="true" ma:displayName="PRA Text 4" ma:hidden="true" ma:internalName="PRAText4" ma:readOnly="false">
      <xsd:simpleType>
        <xsd:restriction base="dms:Text">
          <xsd:maxLength value="255"/>
        </xsd:restriction>
      </xsd:simpleType>
    </xsd:element>
    <xsd:element name="PRAText5" ma:index="31" nillable="true" ma:displayName="PRA Text 5" ma:hidden="true" ma:internalName="PRAText5" ma:readOnly="false">
      <xsd:simpleType>
        <xsd:restriction base="dms:Text">
          <xsd:maxLength value="255"/>
        </xsd:restriction>
      </xsd:simpleType>
    </xsd:element>
    <xsd:element name="AggregationStatus" ma:index="32" nillable="true" ma:displayName="Aggregation Status" ma:default="Normal" ma:format="Dropdown" ma:hidden="true" ma:internalName="AggregationStatus" ma:readOnly="false">
      <xsd:simpleType>
        <xsd:union memberTypes="dms:Text">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enumeration value="Archive"/>
            </xsd:restriction>
          </xsd:simpleType>
        </xsd:union>
      </xsd:simpleType>
    </xsd:element>
    <xsd:element name="Project" ma:index="33" nillable="true" ma:displayName="Project" ma:default="Plan Changes" ma:hidden="true" ma:internalName="Project" ma:readOnly="false">
      <xsd:simpleType>
        <xsd:restriction base="dms:Text">
          <xsd:maxLength value="255"/>
        </xsd:restriction>
      </xsd:simpleType>
    </xsd:element>
    <xsd:element name="Activity" ma:index="34" nillable="true" ma:displayName="Activity" ma:default="" ma:hidden="true" ma:indexed="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12" nillable="true" ma:displayName="Key Words" ma:hidden="true" ma:internalName="KeyWords" ma:readOnly="false">
      <xsd:simpleType>
        <xsd:restriction base="dms:Note"/>
      </xsd:simpleType>
    </xsd:element>
    <xsd:element name="SecurityClassification" ma:index="14"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5"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6" nillable="true" ma:displayName="Channel" ma:default="NA" ma:hidden="true" ma:internalName="Channel" ma:readOnly="false">
      <xsd:simpleType>
        <xsd:restriction base="dms:Text">
          <xsd:maxLength value="255"/>
        </xsd:restriction>
      </xsd:simpleType>
    </xsd:element>
    <xsd:element name="Team" ma:index="37" nillable="true" ma:displayName="Team" ma:default="Plan Changes" ma:hidden="true" ma:internalName="Team" ma:readOnly="false">
      <xsd:simpleType>
        <xsd:restriction base="dms:Text">
          <xsd:maxLength value="255"/>
        </xsd:restriction>
      </xsd:simpleType>
    </xsd:element>
    <xsd:element name="Level2" ma:index="38" nillable="true" ma:displayName="Level2" ma:default="NA" ma:hidden="true" ma:internalName="Level2" ma:readOnly="false">
      <xsd:simpleType>
        <xsd:restriction base="dms:Text">
          <xsd:maxLength value="255"/>
        </xsd:restriction>
      </xsd:simpleType>
    </xsd:element>
    <xsd:element name="Level3" ma:index="39" nillable="true" ma:displayName="Level3" ma:hidden="true" ma:internalName="Level3" ma:readOnly="false">
      <xsd:simpleType>
        <xsd:restriction base="dms:Text">
          <xsd:maxLength value="255"/>
        </xsd:restriction>
      </xsd:simpleType>
    </xsd:element>
    <xsd:element name="Year" ma:index="40" nillable="true" ma:displayName="Year" ma:default="NA" ma:hidden="true" ma:indexed="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a7084f-8549-410e-a7ff-e0f6a67a54a6" elementFormDefault="qualified">
    <xsd:import namespace="http://schemas.microsoft.com/office/2006/documentManagement/types"/>
    <xsd:import namespace="http://schemas.microsoft.com/office/infopath/2007/PartnerControls"/>
    <xsd:element name="eDocsDocNumber" ma:index="41" nillable="true" ma:displayName="eDocsDocNumber" ma:hidden="true" ma:internalName="eDocsDocNumber" ma:readOnly="false">
      <xsd:simpleType>
        <xsd:restriction base="dms:Text">
          <xsd:maxLength value="255"/>
        </xsd:restriction>
      </xsd:simpleType>
    </xsd:element>
    <xsd:element name="GWappID1" ma:index="42" nillable="true" ma:displayName="GWappID1" ma:hidden="true" ma:internalName="GWappID1" ma:readOnly="false">
      <xsd:simpleType>
        <xsd:restriction base="dms:Text">
          <xsd:maxLength value="255"/>
        </xsd:restriction>
      </xsd:simpleType>
    </xsd:element>
    <xsd:element name="zLegacy" ma:index="43" nillable="true" ma:displayName="zLegacy" ma:hidden="true" ma:internalName="zLegacy" ma:readOnly="false">
      <xsd:simpleType>
        <xsd:restriction base="dms:Note"/>
      </xsd:simpleType>
    </xsd:element>
    <xsd:element name="zLegacyJSON" ma:index="44" nillable="true" ma:displayName="zLegacyJSON" ma:hidden="true" ma:internalName="zLegacyJSON" ma:readOnly="false">
      <xsd:simpleType>
        <xsd:restriction base="dms:Note"/>
      </xsd:simpleType>
    </xsd:element>
    <xsd:element name="zMigrationID" ma:index="45" nillable="true" ma:displayName="zMigrationID" ma:hidden="true" ma:indexed="true" ma:internalName="zMigrationID" ma:readOnly="false">
      <xsd:simpleType>
        <xsd:restriction base="dms:Text">
          <xsd:maxLength value="255"/>
        </xsd:restriction>
      </xsd:simpleType>
    </xsd:element>
    <xsd:element name="SetLabel" ma:index="46" nillable="true" ma:displayName="SetLabel" ma:default="RETAIN" ma:hidden="true" ma:internalName="SetLabel" ma:readOnly="false">
      <xsd:simpleType>
        <xsd:restriction base="dms:Text">
          <xsd:maxLength value="255"/>
        </xsd:restriction>
      </xsd:simpleType>
    </xsd:element>
    <xsd:element name="CC" ma:index="47" nillable="true" ma:displayName="CC" ma:hidden="true" ma:internalName="CC"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ade3b3-ff94-4a87-8800-d92e0c09ba03" elementFormDefault="qualified">
    <xsd:import namespace="http://schemas.microsoft.com/office/2006/documentManagement/types"/>
    <xsd:import namespace="http://schemas.microsoft.com/office/infopath/2007/PartnerControls"/>
    <xsd:element name="To" ma:index="50" nillable="true" ma:displayName="To" ma:internalName="To">
      <xsd:simpleType>
        <xsd:restriction base="dms:Note">
          <xsd:maxLength value="255"/>
        </xsd:restriction>
      </xsd:simpleType>
    </xsd:element>
    <xsd:element name="MediaServiceMetadata" ma:index="51" nillable="true" ma:displayName="MediaServiceMetadata" ma:hidden="true" ma:internalName="MediaServiceMetadata" ma:readOnly="true">
      <xsd:simpleType>
        <xsd:restriction base="dms:Note"/>
      </xsd:simpleType>
    </xsd:element>
    <xsd:element name="MediaServiceFastMetadata" ma:index="52" nillable="true" ma:displayName="MediaServiceFastMetadata" ma:hidden="true" ma:internalName="MediaServiceFastMetadata" ma:readOnly="true">
      <xsd:simpleType>
        <xsd:restriction base="dms:Note"/>
      </xsd:simpleType>
    </xsd:element>
    <xsd:element name="lcf76f155ced4ddcb4097134ff3c332f" ma:index="54" nillable="true" ma:taxonomy="true" ma:internalName="lcf76f155ced4ddcb4097134ff3c332f" ma:taxonomyFieldName="MediaServiceImageTags" ma:displayName="Image Tags" ma:readOnly="false" ma:fieldId="{5cf76f15-5ced-4ddc-b409-7134ff3c332f}" ma:taxonomyMulti="true" ma:sspId="1aa60697-10fb-41cb-a743-ec9affcbe284" ma:termSetId="09814cd3-568e-fe90-9814-8d621ff8fb84" ma:anchorId="fba54fb3-c3e1-fe81-a776-ca4b69148c4d" ma:open="true" ma:isKeyword="false">
      <xsd:complexType>
        <xsd:sequence>
          <xsd:element ref="pc:Terms" minOccurs="0" maxOccurs="1"/>
        </xsd:sequence>
      </xsd:complexType>
    </xsd:element>
    <xsd:element name="MediaServiceOCR" ma:index="56" nillable="true" ma:displayName="Extracted Text" ma:internalName="MediaServiceOCR" ma:readOnly="true">
      <xsd:simpleType>
        <xsd:restriction base="dms:Note">
          <xsd:maxLength value="255"/>
        </xsd:restriction>
      </xsd:simpleType>
    </xsd:element>
    <xsd:element name="MediaServiceGenerationTime" ma:index="57" nillable="true" ma:displayName="MediaServiceGenerationTime" ma:hidden="true" ma:internalName="MediaServiceGenerationTime" ma:readOnly="true">
      <xsd:simpleType>
        <xsd:restriction base="dms:Text"/>
      </xsd:simpleType>
    </xsd:element>
    <xsd:element name="MediaServiceEventHashCode" ma:index="58" nillable="true" ma:displayName="MediaServiceEventHashCode" ma:hidden="true" ma:internalName="MediaServiceEventHashCode" ma:readOnly="true">
      <xsd:simpleType>
        <xsd:restriction base="dms:Text"/>
      </xsd:simpleType>
    </xsd:element>
    <xsd:element name="Case" ma:index="59" nillable="true" ma:displayName="Topic" ma:format="Dropdown" ma:internalName="Case">
      <xsd:simpleType>
        <xsd:union memberTypes="dms:Text">
          <xsd:simpleType>
            <xsd:restriction base="dms:Choice">
              <xsd:enumeration value="Communications"/>
              <xsd:enumeration value="Engagement Plan"/>
              <xsd:enumeration value="Mana Whenua Engagement - Wairarapa"/>
              <xsd:enumeration value="Mana Whenua Engagement - Te Awarua-o-Porirua"/>
              <xsd:enumeration value="Mana Whenua Engagement - Te Whanganui-a-tara"/>
              <xsd:enumeration value="Mana Whenua Library and Resources"/>
              <xsd:enumeration value="Plan Framework"/>
              <xsd:enumeration value="Reporting"/>
              <xsd:enumeration value="Section 32 Approach"/>
              <xsd:enumeration value="Strategic Engagement"/>
              <xsd:enumeration value="Work Programme Planning"/>
            </xsd:restriction>
          </xsd:simpleType>
        </xsd:union>
      </xsd:simpleType>
    </xsd:element>
    <xsd:element name="KnowHowType" ma:index="60" nillable="true" ma:displayName="Know-How Type" ma:default="NA" ma:format="Dropdown" ma:hidden="true" ma:internalName="KnowHowType" ma:readOnly="false">
      <xsd:simpleType>
        <xsd:union memberTypes="dms:Text">
          <xsd:simpleType>
            <xsd:restriction base="dms:Choice">
              <xsd:enumeration value="NA"/>
              <xsd:enumeration value="FAQ"/>
              <xsd:enumeration value="Tall Poppy"/>
              <xsd:enumeration value="Topic"/>
              <xsd:enumeration value="Who"/>
            </xsd:restriction>
          </xsd:simpleType>
        </xsd:union>
      </xsd:simpleType>
    </xsd:element>
    <xsd:element name="Subactivity" ma:index="61" nillable="true" ma:displayName="Subactivity" ma:format="Dropdown" ma:hidden="true" ma:internalName="Subactivity" ma:readOnly="false">
      <xsd:simpleType>
        <xsd:union memberTypes="dms:Text">
          <xsd:simpleType>
            <xsd:restriction base="dms:Choice">
              <xsd:enumeration value="01. Scoping, Issues Definition, NPS Mapping"/>
              <xsd:enumeration value="02. Tasks and Activities Planning"/>
              <xsd:enumeration value="03. Expert Knowledge and Technical Information"/>
              <xsd:enumeration value="04. Community Engagement"/>
              <xsd:enumeration value="05. Mana Whenua Engagement"/>
              <xsd:enumeration value="06. Stakeholder Engagement"/>
              <xsd:enumeration value="07. Reporting"/>
              <xsd:enumeration value="08. Drafting Provisions"/>
              <xsd:enumeration value="09. Section 32"/>
              <xsd:enumeration value="10. Final Provisions"/>
            </xsd:restriction>
          </xsd:simpleType>
        </xsd:union>
      </xsd:simpleType>
    </xsd:element>
    <xsd:element name="MediaServiceObjectDetectorVersions" ma:index="64" nillable="true" ma:displayName="MediaServiceObjectDetectorVersions" ma:hidden="true" ma:indexed="true" ma:internalName="MediaServiceObjectDetectorVersions" ma:readOnly="true">
      <xsd:simpleType>
        <xsd:restriction base="dms:Text"/>
      </xsd:simpleType>
    </xsd:element>
    <xsd:element name="MediaServiceSearchProperties" ma:index="65" nillable="true" ma:displayName="MediaServiceSearchProperties" ma:hidden="true" ma:internalName="MediaServiceSearchProperties" ma:readOnly="true">
      <xsd:simpleType>
        <xsd:restriction base="dms:Note"/>
      </xsd:simpleType>
    </xsd:element>
    <xsd:element name="MediaServiceDateTaken" ma:index="66" nillable="true" ma:displayName="MediaServiceDateTaken" ma:hidden="true" ma:indexed="true" ma:internalName="MediaServiceDateTaken" ma:readOnly="true">
      <xsd:simpleType>
        <xsd:restriction base="dms:Text"/>
      </xsd:simpleType>
    </xsd:element>
    <xsd:element name="MediaLengthInSeconds" ma:index="6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BusinessValue xmlns="4f9c820c-e7e2-444d-97ee-45f2b3485c1d">Normal</BusinessValue>
    <PRADateDisposal xmlns="4f9c820c-e7e2-444d-97ee-45f2b3485c1d" xsi:nil="true"/>
    <KeyWords xmlns="15ffb055-6eb4-45a1-bc20-bf2ac0d420da" xsi:nil="true"/>
    <SecurityClassification xmlns="15ffb055-6eb4-45a1-bc20-bf2ac0d420da" xsi:nil="true"/>
    <PRADate3 xmlns="4f9c820c-e7e2-444d-97ee-45f2b3485c1d" xsi:nil="true"/>
    <GWappID1 xmlns="e5a7084f-8549-410e-a7ff-e0f6a67a54a6" xsi:nil="true"/>
    <PRAText5 xmlns="4f9c820c-e7e2-444d-97ee-45f2b3485c1d" xsi:nil="true"/>
    <Level2 xmlns="c91a514c-9034-4fa3-897a-8352025b26ed">NA</Level2>
    <Activity xmlns="4f9c820c-e7e2-444d-97ee-45f2b3485c1d" xsi:nil="true"/>
    <AggregationStatus xmlns="4f9c820c-e7e2-444d-97ee-45f2b3485c1d">Normal</AggregationStatus>
    <CategoryValue xmlns="4f9c820c-e7e2-444d-97ee-45f2b3485c1d">NA</CategoryValue>
    <PRADate2 xmlns="4f9c820c-e7e2-444d-97ee-45f2b3485c1d" xsi:nil="true"/>
    <zLegacyJSON xmlns="e5a7084f-8549-410e-a7ff-e0f6a67a54a6" xsi:nil="true"/>
    <Subactivity xmlns="64ade3b3-ff94-4a87-8800-d92e0c09ba03">3. Post-notification - Hearings to decisions</Subactivity>
    <PRAText1 xmlns="4f9c820c-e7e2-444d-97ee-45f2b3485c1d" xsi:nil="true"/>
    <PRAText4 xmlns="4f9c820c-e7e2-444d-97ee-45f2b3485c1d" xsi:nil="true"/>
    <Level3 xmlns="c91a514c-9034-4fa3-897a-8352025b26ed" xsi:nil="true"/>
    <CC xmlns="e5a7084f-8549-410e-a7ff-e0f6a67a54a6" xsi:nil="true"/>
    <TaxCatchAll xmlns="2de8b5ad-0395-4b99-8c38-329811f9101f" xsi:nil="true"/>
    <Team xmlns="c91a514c-9034-4fa3-897a-8352025b26ed">Plan Changes</Team>
    <Project xmlns="4f9c820c-e7e2-444d-97ee-45f2b3485c1d">Plan Changes</Project>
    <FunctionGroup xmlns="4f9c820c-e7e2-444d-97ee-45f2b3485c1d">Environment Management</FunctionGroup>
    <Function xmlns="4f9c820c-e7e2-444d-97ee-45f2b3485c1d" xsi:nil="true"/>
    <eDocsDocNumber xmlns="e5a7084f-8549-410e-a7ff-e0f6a67a54a6" xsi:nil="true"/>
    <RelatedPeople xmlns="4f9c820c-e7e2-444d-97ee-45f2b3485c1d">
      <UserInfo>
        <DisplayName/>
        <AccountId xsi:nil="true"/>
        <AccountType/>
      </UserInfo>
    </RelatedPeople>
    <AggregationNarrative xmlns="725c79e5-42ce-4aa0-ac78-b6418001f0d2" xsi:nil="true"/>
    <Channel xmlns="c91a514c-9034-4fa3-897a-8352025b26ed">NRP Plan Change 1</Channel>
    <To xmlns="64ade3b3-ff94-4a87-8800-d92e0c09ba03" xsi:nil="true"/>
    <Case xmlns="64ade3b3-ff94-4a87-8800-d92e0c09ba03" xsi:nil="true"/>
    <PRAType xmlns="4f9c820c-e7e2-444d-97ee-45f2b3485c1d">Doc</PRAType>
    <PRADate1 xmlns="4f9c820c-e7e2-444d-97ee-45f2b3485c1d" xsi:nil="true"/>
    <DocumentType xmlns="4f9c820c-e7e2-444d-97ee-45f2b3485c1d" xsi:nil="true"/>
    <PRAText3 xmlns="4f9c820c-e7e2-444d-97ee-45f2b3485c1d" xsi:nil="true"/>
    <zMigrationID xmlns="e5a7084f-8549-410e-a7ff-e0f6a67a54a6" xsi:nil="true"/>
    <Year xmlns="c91a514c-9034-4fa3-897a-8352025b26ed">NA</Year>
    <Narrative xmlns="4f9c820c-e7e2-444d-97ee-45f2b3485c1d" xsi:nil="true"/>
    <CategoryName xmlns="4f9c820c-e7e2-444d-97ee-45f2b3485c1d">NA</CategoryName>
    <PRADateTrigger xmlns="4f9c820c-e7e2-444d-97ee-45f2b3485c1d" xsi:nil="true"/>
    <lcf76f155ced4ddcb4097134ff3c332f xmlns="64ade3b3-ff94-4a87-8800-d92e0c09ba03">
      <Terms xmlns="http://schemas.microsoft.com/office/infopath/2007/PartnerControls"/>
    </lcf76f155ced4ddcb4097134ff3c332f>
    <KnowHowType xmlns="64ade3b3-ff94-4a87-8800-d92e0c09ba03">NA</KnowHowType>
    <PRAText2 xmlns="4f9c820c-e7e2-444d-97ee-45f2b3485c1d" xsi:nil="true"/>
    <zLegacy xmlns="e5a7084f-8549-410e-a7ff-e0f6a67a54a6" xsi:nil="true"/>
    <SetLabel xmlns="e5a7084f-8549-410e-a7ff-e0f6a67a54a6">RETAIN</SetLabel>
    <_dlc_DocId xmlns="2de8b5ad-0395-4b99-8c38-329811f9101f">NRPC-191897538-6366</_dlc_DocId>
    <_dlc_DocIdUrl xmlns="2de8b5ad-0395-4b99-8c38-329811f9101f">
      <Url>https://greaterwellington.sharepoint.com/sites/project-nrpc/_layouts/15/DocIdRedir.aspx?ID=NRPC-191897538-6366</Url>
      <Description>NRPC-191897538-6366</Description>
    </_dlc_DocIdUrl>
  </documentManagement>
</p:properties>
</file>

<file path=customXml/itemProps1.xml><?xml version="1.0" encoding="utf-8"?>
<ds:datastoreItem xmlns:ds="http://schemas.openxmlformats.org/officeDocument/2006/customXml" ds:itemID="{DE12403D-E394-4987-B01A-42F3C49852E9}"/>
</file>

<file path=customXml/itemProps2.xml><?xml version="1.0" encoding="utf-8"?>
<ds:datastoreItem xmlns:ds="http://schemas.openxmlformats.org/officeDocument/2006/customXml" ds:itemID="{0164FA72-1B80-4250-A066-9B514E5B5272}"/>
</file>

<file path=customXml/itemProps3.xml><?xml version="1.0" encoding="utf-8"?>
<ds:datastoreItem xmlns:ds="http://schemas.openxmlformats.org/officeDocument/2006/customXml" ds:itemID="{7888EC0C-1659-4088-A79B-455FFFC569DE}"/>
</file>

<file path=customXml/itemProps4.xml><?xml version="1.0" encoding="utf-8"?>
<ds:datastoreItem xmlns:ds="http://schemas.openxmlformats.org/officeDocument/2006/customXml" ds:itemID="{83D1112F-A82A-4B30-8EA5-0C4F63C0FA29}"/>
</file>

<file path=docProps/app.xml><?xml version="1.0" encoding="utf-8"?>
<Properties xmlns="http://schemas.openxmlformats.org/officeDocument/2006/extended-properties" xmlns:vt="http://schemas.openxmlformats.org/officeDocument/2006/docPropsVTypes">
  <TotalTime>4</TotalTime>
  <Words>2214</Words>
  <Application>Microsoft Office PowerPoint</Application>
  <PresentationFormat>Custom</PresentationFormat>
  <Paragraphs>77</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Helvetica Neue</vt:lpstr>
      <vt:lpstr>Helvetica Neue Medium</vt:lpstr>
      <vt:lpstr>21_BasicWhite</vt:lpstr>
      <vt:lpstr>The Akatarawa Valley Community</vt:lpstr>
      <vt:lpstr>PowerPoint Presentation</vt:lpstr>
      <vt:lpstr>Good neighbours contribute to a positive and supportive environment</vt:lpstr>
      <vt:lpstr>The Akatarawa residents’ good neighbourly behaviour includes</vt:lpstr>
      <vt:lpstr>Good communication and consultation</vt:lpstr>
      <vt:lpstr>We don’t feel heard or respected. We ask you to engage with our community</vt:lpstr>
      <vt:lpstr>Following our review of 42A Report we recommend that: </vt:lpstr>
      <vt:lpstr>Following our review of 42A Report we also recommend that:</vt:lpstr>
      <vt:lpstr>Pest control</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Karen Wallace</cp:lastModifiedBy>
  <cp:revision>1</cp:revision>
  <dcterms:modified xsi:type="dcterms:W3CDTF">2025-05-22T07:03:00Z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0x010100868AA5D91B86534DA0DC8C9F6EC721A8</vt:lpwstr>
  </property>
  <property fmtid="{D5CDD505-2E9C-101B-9397-08002B2CF9AE}" pid="3" name="_dlc_DocIdItemGuid">
    <vt:lpwstr>1bfd70ff-87ae-497c-95a3-ae19c81e67ad</vt:lpwstr>
  </property>
</Properties>
</file>