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6" r:id="rId2"/>
    <p:sldId id="258" r:id="rId3"/>
    <p:sldId id="261" r:id="rId4"/>
    <p:sldId id="259" r:id="rId5"/>
    <p:sldId id="257" r:id="rId6"/>
    <p:sldId id="267" r:id="rId7"/>
    <p:sldId id="264" r:id="rId8"/>
    <p:sldId id="265" r:id="rId9"/>
    <p:sldId id="266" r:id="rId10"/>
    <p:sldId id="268"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9" d="100"/>
          <a:sy n="59" d="100"/>
        </p:scale>
        <p:origin x="964" y="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openxmlformats.org/officeDocument/2006/relationships/customXml" Target="../customXml/item1.xml"/><Relationship Id="rId3" Type="http://schemas.openxmlformats.org/officeDocument/2006/relationships/slide" Target="slides/slide2.xml"/><Relationship Id="rId21" Type="http://schemas.openxmlformats.org/officeDocument/2006/relationships/customXml" Target="../customXml/item4.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20"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er Casey" userId="625bfde8-a16f-405a-bdd9-1f83dec9684e" providerId="ADAL" clId="{2506D78E-CF00-403C-8DC8-2F8B07E66FC9}"/>
    <pc:docChg chg="modSld">
      <pc:chgData name="Peter Casey" userId="625bfde8-a16f-405a-bdd9-1f83dec9684e" providerId="ADAL" clId="{2506D78E-CF00-403C-8DC8-2F8B07E66FC9}" dt="2024-10-30T21:36:26.118" v="4" actId="113"/>
      <pc:docMkLst>
        <pc:docMk/>
      </pc:docMkLst>
      <pc:sldChg chg="modSp mod">
        <pc:chgData name="Peter Casey" userId="625bfde8-a16f-405a-bdd9-1f83dec9684e" providerId="ADAL" clId="{2506D78E-CF00-403C-8DC8-2F8B07E66FC9}" dt="2024-10-30T21:36:26.118" v="4" actId="113"/>
        <pc:sldMkLst>
          <pc:docMk/>
          <pc:sldMk cId="2504144803" sldId="261"/>
        </pc:sldMkLst>
        <pc:spChg chg="mod">
          <ac:chgData name="Peter Casey" userId="625bfde8-a16f-405a-bdd9-1f83dec9684e" providerId="ADAL" clId="{2506D78E-CF00-403C-8DC8-2F8B07E66FC9}" dt="2024-10-30T21:36:26.118" v="4" actId="113"/>
          <ac:spMkLst>
            <pc:docMk/>
            <pc:sldMk cId="2504144803" sldId="261"/>
            <ac:spMk id="3" creationId="{A911F3C3-8F5C-2ADF-E12A-15A6C2CE19BC}"/>
          </ac:spMkLst>
        </pc:spChg>
      </pc:sldChg>
      <pc:sldChg chg="modSp mod">
        <pc:chgData name="Peter Casey" userId="625bfde8-a16f-405a-bdd9-1f83dec9684e" providerId="ADAL" clId="{2506D78E-CF00-403C-8DC8-2F8B07E66FC9}" dt="2024-10-30T21:34:13.952" v="0" actId="1076"/>
        <pc:sldMkLst>
          <pc:docMk/>
          <pc:sldMk cId="1663354958" sldId="268"/>
        </pc:sldMkLst>
        <pc:picChg chg="mod">
          <ac:chgData name="Peter Casey" userId="625bfde8-a16f-405a-bdd9-1f83dec9684e" providerId="ADAL" clId="{2506D78E-CF00-403C-8DC8-2F8B07E66FC9}" dt="2024-10-30T21:34:13.952" v="0" actId="1076"/>
          <ac:picMkLst>
            <pc:docMk/>
            <pc:sldMk cId="1663354958" sldId="268"/>
            <ac:picMk id="4" creationId="{5D95142B-C520-B4D1-7DBF-0AA5C15CF78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8E486C-3719-4DDD-A704-1FAFD6B0293E}" type="datetimeFigureOut">
              <a:rPr lang="en-NZ" smtClean="0"/>
              <a:t>31/10/2024</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5ABC4A-2E3D-4209-ADBD-0CD9796ACB87}" type="slidenum">
              <a:rPr lang="en-NZ" smtClean="0"/>
              <a:t>‹#›</a:t>
            </a:fld>
            <a:endParaRPr lang="en-NZ"/>
          </a:p>
        </p:txBody>
      </p:sp>
    </p:spTree>
    <p:extLst>
      <p:ext uri="{BB962C8B-B14F-4D97-AF65-F5344CB8AC3E}">
        <p14:creationId xmlns:p14="http://schemas.microsoft.com/office/powerpoint/2010/main" val="3366415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6E5ABC4A-2E3D-4209-ADBD-0CD9796ACB87}" type="slidenum">
              <a:rPr lang="en-NZ" smtClean="0"/>
              <a:t>8</a:t>
            </a:fld>
            <a:endParaRPr lang="en-NZ"/>
          </a:p>
        </p:txBody>
      </p:sp>
    </p:spTree>
    <p:extLst>
      <p:ext uri="{BB962C8B-B14F-4D97-AF65-F5344CB8AC3E}">
        <p14:creationId xmlns:p14="http://schemas.microsoft.com/office/powerpoint/2010/main" val="4212794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A83B7-4ED1-DECC-F767-205CD47CB9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5472B55C-7B23-9EFE-C078-AF26D4497A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D51D8F1F-4174-EB28-040F-AE27288B1BA3}"/>
              </a:ext>
            </a:extLst>
          </p:cNvPr>
          <p:cNvSpPr>
            <a:spLocks noGrp="1"/>
          </p:cNvSpPr>
          <p:nvPr>
            <p:ph type="dt" sz="half" idx="10"/>
          </p:nvPr>
        </p:nvSpPr>
        <p:spPr/>
        <p:txBody>
          <a:bodyPr/>
          <a:lstStyle/>
          <a:p>
            <a:fld id="{8185E61D-C42A-4207-B23C-AB821F7963F0}" type="datetimeFigureOut">
              <a:rPr lang="en-NZ" smtClean="0"/>
              <a:t>31/10/2024</a:t>
            </a:fld>
            <a:endParaRPr lang="en-NZ"/>
          </a:p>
        </p:txBody>
      </p:sp>
      <p:sp>
        <p:nvSpPr>
          <p:cNvPr id="5" name="Footer Placeholder 4">
            <a:extLst>
              <a:ext uri="{FF2B5EF4-FFF2-40B4-BE49-F238E27FC236}">
                <a16:creationId xmlns:a16="http://schemas.microsoft.com/office/drawing/2014/main" id="{3AB66FDA-2FDF-CB2C-9FBA-C546E37B3A76}"/>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D8C81B9E-FB20-83E7-9363-C36CFC6E2BB8}"/>
              </a:ext>
            </a:extLst>
          </p:cNvPr>
          <p:cNvSpPr>
            <a:spLocks noGrp="1"/>
          </p:cNvSpPr>
          <p:nvPr>
            <p:ph type="sldNum" sz="quarter" idx="12"/>
          </p:nvPr>
        </p:nvSpPr>
        <p:spPr/>
        <p:txBody>
          <a:bodyPr/>
          <a:lstStyle/>
          <a:p>
            <a:fld id="{FE8ACEBD-EBD0-439B-9DE8-50E9FCF05331}" type="slidenum">
              <a:rPr lang="en-NZ" smtClean="0"/>
              <a:t>‹#›</a:t>
            </a:fld>
            <a:endParaRPr lang="en-NZ"/>
          </a:p>
        </p:txBody>
      </p:sp>
      <p:pic>
        <p:nvPicPr>
          <p:cNvPr id="7" name="Picture 6">
            <a:extLst>
              <a:ext uri="{FF2B5EF4-FFF2-40B4-BE49-F238E27FC236}">
                <a16:creationId xmlns:a16="http://schemas.microsoft.com/office/drawing/2014/main" id="{3E171E6D-D063-8816-A7D9-ED60384D8F4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013021" y="6255423"/>
            <a:ext cx="3938357" cy="566977"/>
          </a:xfrm>
          <a:prstGeom prst="rect">
            <a:avLst/>
          </a:prstGeom>
        </p:spPr>
      </p:pic>
    </p:spTree>
    <p:extLst>
      <p:ext uri="{BB962C8B-B14F-4D97-AF65-F5344CB8AC3E}">
        <p14:creationId xmlns:p14="http://schemas.microsoft.com/office/powerpoint/2010/main" val="2929797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BBFD0-9E19-7256-4FF5-423ABCC99316}"/>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A1762544-D7A2-2F27-F0FA-F79CF65B585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DE16045A-B905-4EA9-4B9A-1FC4D8CE2575}"/>
              </a:ext>
            </a:extLst>
          </p:cNvPr>
          <p:cNvSpPr>
            <a:spLocks noGrp="1"/>
          </p:cNvSpPr>
          <p:nvPr>
            <p:ph type="dt" sz="half" idx="10"/>
          </p:nvPr>
        </p:nvSpPr>
        <p:spPr/>
        <p:txBody>
          <a:bodyPr/>
          <a:lstStyle/>
          <a:p>
            <a:fld id="{8185E61D-C42A-4207-B23C-AB821F7963F0}" type="datetimeFigureOut">
              <a:rPr lang="en-NZ" smtClean="0"/>
              <a:t>31/10/2024</a:t>
            </a:fld>
            <a:endParaRPr lang="en-NZ"/>
          </a:p>
        </p:txBody>
      </p:sp>
      <p:sp>
        <p:nvSpPr>
          <p:cNvPr id="5" name="Footer Placeholder 4">
            <a:extLst>
              <a:ext uri="{FF2B5EF4-FFF2-40B4-BE49-F238E27FC236}">
                <a16:creationId xmlns:a16="http://schemas.microsoft.com/office/drawing/2014/main" id="{488C2354-6008-78B4-03D8-9C176CC17452}"/>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83609C0E-4F14-84E5-4A1A-71C1BA58B27C}"/>
              </a:ext>
            </a:extLst>
          </p:cNvPr>
          <p:cNvSpPr>
            <a:spLocks noGrp="1"/>
          </p:cNvSpPr>
          <p:nvPr>
            <p:ph type="sldNum" sz="quarter" idx="12"/>
          </p:nvPr>
        </p:nvSpPr>
        <p:spPr/>
        <p:txBody>
          <a:bodyPr/>
          <a:lstStyle/>
          <a:p>
            <a:fld id="{FE8ACEBD-EBD0-439B-9DE8-50E9FCF05331}" type="slidenum">
              <a:rPr lang="en-NZ" smtClean="0"/>
              <a:t>‹#›</a:t>
            </a:fld>
            <a:endParaRPr lang="en-NZ"/>
          </a:p>
        </p:txBody>
      </p:sp>
    </p:spTree>
    <p:extLst>
      <p:ext uri="{BB962C8B-B14F-4D97-AF65-F5344CB8AC3E}">
        <p14:creationId xmlns:p14="http://schemas.microsoft.com/office/powerpoint/2010/main" val="2732901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84AAF3-0B64-AE36-014C-9DEF1FF8465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C20BACDE-7FD9-03C8-FD18-A2DAA2CB98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5AE12C82-E500-CAE9-F72D-97D320DD86CE}"/>
              </a:ext>
            </a:extLst>
          </p:cNvPr>
          <p:cNvSpPr>
            <a:spLocks noGrp="1"/>
          </p:cNvSpPr>
          <p:nvPr>
            <p:ph type="dt" sz="half" idx="10"/>
          </p:nvPr>
        </p:nvSpPr>
        <p:spPr/>
        <p:txBody>
          <a:bodyPr/>
          <a:lstStyle/>
          <a:p>
            <a:fld id="{8185E61D-C42A-4207-B23C-AB821F7963F0}" type="datetimeFigureOut">
              <a:rPr lang="en-NZ" smtClean="0"/>
              <a:t>31/10/2024</a:t>
            </a:fld>
            <a:endParaRPr lang="en-NZ"/>
          </a:p>
        </p:txBody>
      </p:sp>
      <p:sp>
        <p:nvSpPr>
          <p:cNvPr id="5" name="Footer Placeholder 4">
            <a:extLst>
              <a:ext uri="{FF2B5EF4-FFF2-40B4-BE49-F238E27FC236}">
                <a16:creationId xmlns:a16="http://schemas.microsoft.com/office/drawing/2014/main" id="{C6D47A68-586D-F490-E520-FDD0CDAF86D1}"/>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14120F29-F42D-3098-EC65-2BEF5099A5B9}"/>
              </a:ext>
            </a:extLst>
          </p:cNvPr>
          <p:cNvSpPr>
            <a:spLocks noGrp="1"/>
          </p:cNvSpPr>
          <p:nvPr>
            <p:ph type="sldNum" sz="quarter" idx="12"/>
          </p:nvPr>
        </p:nvSpPr>
        <p:spPr/>
        <p:txBody>
          <a:bodyPr/>
          <a:lstStyle/>
          <a:p>
            <a:fld id="{FE8ACEBD-EBD0-439B-9DE8-50E9FCF05331}" type="slidenum">
              <a:rPr lang="en-NZ" smtClean="0"/>
              <a:t>‹#›</a:t>
            </a:fld>
            <a:endParaRPr lang="en-NZ"/>
          </a:p>
        </p:txBody>
      </p:sp>
    </p:spTree>
    <p:extLst>
      <p:ext uri="{BB962C8B-B14F-4D97-AF65-F5344CB8AC3E}">
        <p14:creationId xmlns:p14="http://schemas.microsoft.com/office/powerpoint/2010/main" val="1006918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C5868-6635-7BD4-6222-EC2A602FCED6}"/>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B2643A7C-AFAA-A93F-3B46-2CE822F849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E90F679F-92A8-8694-8176-344D95AF6ECE}"/>
              </a:ext>
            </a:extLst>
          </p:cNvPr>
          <p:cNvSpPr>
            <a:spLocks noGrp="1"/>
          </p:cNvSpPr>
          <p:nvPr>
            <p:ph type="dt" sz="half" idx="10"/>
          </p:nvPr>
        </p:nvSpPr>
        <p:spPr/>
        <p:txBody>
          <a:bodyPr/>
          <a:lstStyle/>
          <a:p>
            <a:fld id="{8185E61D-C42A-4207-B23C-AB821F7963F0}" type="datetimeFigureOut">
              <a:rPr lang="en-NZ" smtClean="0"/>
              <a:t>31/10/2024</a:t>
            </a:fld>
            <a:endParaRPr lang="en-NZ"/>
          </a:p>
        </p:txBody>
      </p:sp>
      <p:sp>
        <p:nvSpPr>
          <p:cNvPr id="5" name="Footer Placeholder 4">
            <a:extLst>
              <a:ext uri="{FF2B5EF4-FFF2-40B4-BE49-F238E27FC236}">
                <a16:creationId xmlns:a16="http://schemas.microsoft.com/office/drawing/2014/main" id="{C7AC50CB-275A-D080-6D34-539CADCF6B88}"/>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D3CE57C0-A520-0B9A-2957-57FD83A3C7DE}"/>
              </a:ext>
            </a:extLst>
          </p:cNvPr>
          <p:cNvSpPr>
            <a:spLocks noGrp="1"/>
          </p:cNvSpPr>
          <p:nvPr>
            <p:ph type="sldNum" sz="quarter" idx="12"/>
          </p:nvPr>
        </p:nvSpPr>
        <p:spPr/>
        <p:txBody>
          <a:bodyPr/>
          <a:lstStyle/>
          <a:p>
            <a:fld id="{FE8ACEBD-EBD0-439B-9DE8-50E9FCF05331}" type="slidenum">
              <a:rPr lang="en-NZ" smtClean="0"/>
              <a:t>‹#›</a:t>
            </a:fld>
            <a:endParaRPr lang="en-NZ"/>
          </a:p>
        </p:txBody>
      </p:sp>
      <p:pic>
        <p:nvPicPr>
          <p:cNvPr id="7" name="Picture 6">
            <a:extLst>
              <a:ext uri="{FF2B5EF4-FFF2-40B4-BE49-F238E27FC236}">
                <a16:creationId xmlns:a16="http://schemas.microsoft.com/office/drawing/2014/main" id="{91E64092-802A-FE2B-EA18-73E85E9FF81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013021" y="6209386"/>
            <a:ext cx="3938357" cy="566977"/>
          </a:xfrm>
          <a:prstGeom prst="rect">
            <a:avLst/>
          </a:prstGeom>
        </p:spPr>
      </p:pic>
    </p:spTree>
    <p:extLst>
      <p:ext uri="{BB962C8B-B14F-4D97-AF65-F5344CB8AC3E}">
        <p14:creationId xmlns:p14="http://schemas.microsoft.com/office/powerpoint/2010/main" val="2301468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8B8DB-1C26-9C64-8AF7-FD98E743342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59074B53-D878-E797-8DA1-A67543F13DF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BB9AD6-C842-FEFF-8A55-67E3CB786A1C}"/>
              </a:ext>
            </a:extLst>
          </p:cNvPr>
          <p:cNvSpPr>
            <a:spLocks noGrp="1"/>
          </p:cNvSpPr>
          <p:nvPr>
            <p:ph type="dt" sz="half" idx="10"/>
          </p:nvPr>
        </p:nvSpPr>
        <p:spPr/>
        <p:txBody>
          <a:bodyPr/>
          <a:lstStyle/>
          <a:p>
            <a:fld id="{8185E61D-C42A-4207-B23C-AB821F7963F0}" type="datetimeFigureOut">
              <a:rPr lang="en-NZ" smtClean="0"/>
              <a:t>31/10/2024</a:t>
            </a:fld>
            <a:endParaRPr lang="en-NZ"/>
          </a:p>
        </p:txBody>
      </p:sp>
      <p:sp>
        <p:nvSpPr>
          <p:cNvPr id="5" name="Footer Placeholder 4">
            <a:extLst>
              <a:ext uri="{FF2B5EF4-FFF2-40B4-BE49-F238E27FC236}">
                <a16:creationId xmlns:a16="http://schemas.microsoft.com/office/drawing/2014/main" id="{7DC319CB-751C-3C7F-8B93-3FE86A56B62A}"/>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E9EAF19C-2398-FB0C-333E-6D7A0045ED4C}"/>
              </a:ext>
            </a:extLst>
          </p:cNvPr>
          <p:cNvSpPr>
            <a:spLocks noGrp="1"/>
          </p:cNvSpPr>
          <p:nvPr>
            <p:ph type="sldNum" sz="quarter" idx="12"/>
          </p:nvPr>
        </p:nvSpPr>
        <p:spPr/>
        <p:txBody>
          <a:bodyPr/>
          <a:lstStyle/>
          <a:p>
            <a:fld id="{FE8ACEBD-EBD0-439B-9DE8-50E9FCF05331}" type="slidenum">
              <a:rPr lang="en-NZ" smtClean="0"/>
              <a:t>‹#›</a:t>
            </a:fld>
            <a:endParaRPr lang="en-NZ"/>
          </a:p>
        </p:txBody>
      </p:sp>
    </p:spTree>
    <p:extLst>
      <p:ext uri="{BB962C8B-B14F-4D97-AF65-F5344CB8AC3E}">
        <p14:creationId xmlns:p14="http://schemas.microsoft.com/office/powerpoint/2010/main" val="1258215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1D334-03A4-F8BE-6E53-1E1B02E9A1F5}"/>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55B192C2-1DA0-CC05-5785-5B26EFA7220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57D504D2-4345-2EEE-59F0-21EC6AAF22A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C8AB8A85-65AE-3978-0623-3C88F34D8E73}"/>
              </a:ext>
            </a:extLst>
          </p:cNvPr>
          <p:cNvSpPr>
            <a:spLocks noGrp="1"/>
          </p:cNvSpPr>
          <p:nvPr>
            <p:ph type="dt" sz="half" idx="10"/>
          </p:nvPr>
        </p:nvSpPr>
        <p:spPr/>
        <p:txBody>
          <a:bodyPr/>
          <a:lstStyle/>
          <a:p>
            <a:fld id="{8185E61D-C42A-4207-B23C-AB821F7963F0}" type="datetimeFigureOut">
              <a:rPr lang="en-NZ" smtClean="0"/>
              <a:t>31/10/2024</a:t>
            </a:fld>
            <a:endParaRPr lang="en-NZ"/>
          </a:p>
        </p:txBody>
      </p:sp>
      <p:sp>
        <p:nvSpPr>
          <p:cNvPr id="6" name="Footer Placeholder 5">
            <a:extLst>
              <a:ext uri="{FF2B5EF4-FFF2-40B4-BE49-F238E27FC236}">
                <a16:creationId xmlns:a16="http://schemas.microsoft.com/office/drawing/2014/main" id="{5B48FBAD-DD05-2356-11DE-410D2362B278}"/>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364B70B6-1CBD-CECE-2B1B-0A54064F570A}"/>
              </a:ext>
            </a:extLst>
          </p:cNvPr>
          <p:cNvSpPr>
            <a:spLocks noGrp="1"/>
          </p:cNvSpPr>
          <p:nvPr>
            <p:ph type="sldNum" sz="quarter" idx="12"/>
          </p:nvPr>
        </p:nvSpPr>
        <p:spPr/>
        <p:txBody>
          <a:bodyPr/>
          <a:lstStyle/>
          <a:p>
            <a:fld id="{FE8ACEBD-EBD0-439B-9DE8-50E9FCF05331}" type="slidenum">
              <a:rPr lang="en-NZ" smtClean="0"/>
              <a:t>‹#›</a:t>
            </a:fld>
            <a:endParaRPr lang="en-NZ"/>
          </a:p>
        </p:txBody>
      </p:sp>
    </p:spTree>
    <p:extLst>
      <p:ext uri="{BB962C8B-B14F-4D97-AF65-F5344CB8AC3E}">
        <p14:creationId xmlns:p14="http://schemas.microsoft.com/office/powerpoint/2010/main" val="1900692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08FDA-D99D-56F2-BC40-064AA429058F}"/>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FBFBB0D3-6408-AE32-B131-BF65478C8C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E8E1BA1-5E2D-9600-745E-1B1A0F8CEB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92D36FD3-ECFD-51A4-C268-1A3EF5EA97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3C8153-412F-0A72-AB5B-073DD304059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A78E52C0-A79B-D7A1-8B66-B91A5D0584FA}"/>
              </a:ext>
            </a:extLst>
          </p:cNvPr>
          <p:cNvSpPr>
            <a:spLocks noGrp="1"/>
          </p:cNvSpPr>
          <p:nvPr>
            <p:ph type="dt" sz="half" idx="10"/>
          </p:nvPr>
        </p:nvSpPr>
        <p:spPr/>
        <p:txBody>
          <a:bodyPr/>
          <a:lstStyle/>
          <a:p>
            <a:fld id="{8185E61D-C42A-4207-B23C-AB821F7963F0}" type="datetimeFigureOut">
              <a:rPr lang="en-NZ" smtClean="0"/>
              <a:t>31/10/2024</a:t>
            </a:fld>
            <a:endParaRPr lang="en-NZ"/>
          </a:p>
        </p:txBody>
      </p:sp>
      <p:sp>
        <p:nvSpPr>
          <p:cNvPr id="8" name="Footer Placeholder 7">
            <a:extLst>
              <a:ext uri="{FF2B5EF4-FFF2-40B4-BE49-F238E27FC236}">
                <a16:creationId xmlns:a16="http://schemas.microsoft.com/office/drawing/2014/main" id="{8B5533ED-C660-BCDD-2951-D663BA9171D2}"/>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6A2EAC41-7CF0-BC27-6FE5-5D629B12BE9A}"/>
              </a:ext>
            </a:extLst>
          </p:cNvPr>
          <p:cNvSpPr>
            <a:spLocks noGrp="1"/>
          </p:cNvSpPr>
          <p:nvPr>
            <p:ph type="sldNum" sz="quarter" idx="12"/>
          </p:nvPr>
        </p:nvSpPr>
        <p:spPr/>
        <p:txBody>
          <a:bodyPr/>
          <a:lstStyle/>
          <a:p>
            <a:fld id="{FE8ACEBD-EBD0-439B-9DE8-50E9FCF05331}" type="slidenum">
              <a:rPr lang="en-NZ" smtClean="0"/>
              <a:t>‹#›</a:t>
            </a:fld>
            <a:endParaRPr lang="en-NZ"/>
          </a:p>
        </p:txBody>
      </p:sp>
    </p:spTree>
    <p:extLst>
      <p:ext uri="{BB962C8B-B14F-4D97-AF65-F5344CB8AC3E}">
        <p14:creationId xmlns:p14="http://schemas.microsoft.com/office/powerpoint/2010/main" val="36837815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A1E59-0268-33F7-C3AD-08B187A8EBAF}"/>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DCF36CC6-DF55-1EA9-9C7B-D13295E0E556}"/>
              </a:ext>
            </a:extLst>
          </p:cNvPr>
          <p:cNvSpPr>
            <a:spLocks noGrp="1"/>
          </p:cNvSpPr>
          <p:nvPr>
            <p:ph type="dt" sz="half" idx="10"/>
          </p:nvPr>
        </p:nvSpPr>
        <p:spPr/>
        <p:txBody>
          <a:bodyPr/>
          <a:lstStyle/>
          <a:p>
            <a:fld id="{8185E61D-C42A-4207-B23C-AB821F7963F0}" type="datetimeFigureOut">
              <a:rPr lang="en-NZ" smtClean="0"/>
              <a:t>31/10/2024</a:t>
            </a:fld>
            <a:endParaRPr lang="en-NZ"/>
          </a:p>
        </p:txBody>
      </p:sp>
      <p:sp>
        <p:nvSpPr>
          <p:cNvPr id="4" name="Footer Placeholder 3">
            <a:extLst>
              <a:ext uri="{FF2B5EF4-FFF2-40B4-BE49-F238E27FC236}">
                <a16:creationId xmlns:a16="http://schemas.microsoft.com/office/drawing/2014/main" id="{12E92A0D-F91A-B449-DA98-3ABE6D7066F1}"/>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75227024-AF24-112A-6574-90D077EF5AD2}"/>
              </a:ext>
            </a:extLst>
          </p:cNvPr>
          <p:cNvSpPr>
            <a:spLocks noGrp="1"/>
          </p:cNvSpPr>
          <p:nvPr>
            <p:ph type="sldNum" sz="quarter" idx="12"/>
          </p:nvPr>
        </p:nvSpPr>
        <p:spPr/>
        <p:txBody>
          <a:bodyPr/>
          <a:lstStyle/>
          <a:p>
            <a:fld id="{FE8ACEBD-EBD0-439B-9DE8-50E9FCF05331}" type="slidenum">
              <a:rPr lang="en-NZ" smtClean="0"/>
              <a:t>‹#›</a:t>
            </a:fld>
            <a:endParaRPr lang="en-NZ"/>
          </a:p>
        </p:txBody>
      </p:sp>
      <p:pic>
        <p:nvPicPr>
          <p:cNvPr id="6" name="Picture 5">
            <a:extLst>
              <a:ext uri="{FF2B5EF4-FFF2-40B4-BE49-F238E27FC236}">
                <a16:creationId xmlns:a16="http://schemas.microsoft.com/office/drawing/2014/main" id="{AAA0BD8D-2C08-C469-3F0C-ACCCBDDB73C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013021" y="6209386"/>
            <a:ext cx="3938357" cy="566977"/>
          </a:xfrm>
          <a:prstGeom prst="rect">
            <a:avLst/>
          </a:prstGeom>
        </p:spPr>
      </p:pic>
    </p:spTree>
    <p:extLst>
      <p:ext uri="{BB962C8B-B14F-4D97-AF65-F5344CB8AC3E}">
        <p14:creationId xmlns:p14="http://schemas.microsoft.com/office/powerpoint/2010/main" val="2293346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3AD229-586E-15B7-8F6F-5CF0BD78FDEA}"/>
              </a:ext>
            </a:extLst>
          </p:cNvPr>
          <p:cNvSpPr>
            <a:spLocks noGrp="1"/>
          </p:cNvSpPr>
          <p:nvPr>
            <p:ph type="dt" sz="half" idx="10"/>
          </p:nvPr>
        </p:nvSpPr>
        <p:spPr/>
        <p:txBody>
          <a:bodyPr/>
          <a:lstStyle/>
          <a:p>
            <a:fld id="{8185E61D-C42A-4207-B23C-AB821F7963F0}" type="datetimeFigureOut">
              <a:rPr lang="en-NZ" smtClean="0"/>
              <a:t>31/10/2024</a:t>
            </a:fld>
            <a:endParaRPr lang="en-NZ"/>
          </a:p>
        </p:txBody>
      </p:sp>
      <p:sp>
        <p:nvSpPr>
          <p:cNvPr id="3" name="Footer Placeholder 2">
            <a:extLst>
              <a:ext uri="{FF2B5EF4-FFF2-40B4-BE49-F238E27FC236}">
                <a16:creationId xmlns:a16="http://schemas.microsoft.com/office/drawing/2014/main" id="{417DF405-801F-FC96-9ED1-53F7905C8679}"/>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45C3B8F3-CF23-E6D3-3448-D1F92F6AE7C1}"/>
              </a:ext>
            </a:extLst>
          </p:cNvPr>
          <p:cNvSpPr>
            <a:spLocks noGrp="1"/>
          </p:cNvSpPr>
          <p:nvPr>
            <p:ph type="sldNum" sz="quarter" idx="12"/>
          </p:nvPr>
        </p:nvSpPr>
        <p:spPr/>
        <p:txBody>
          <a:bodyPr/>
          <a:lstStyle/>
          <a:p>
            <a:fld id="{FE8ACEBD-EBD0-439B-9DE8-50E9FCF05331}" type="slidenum">
              <a:rPr lang="en-NZ" smtClean="0"/>
              <a:t>‹#›</a:t>
            </a:fld>
            <a:endParaRPr lang="en-NZ"/>
          </a:p>
        </p:txBody>
      </p:sp>
    </p:spTree>
    <p:extLst>
      <p:ext uri="{BB962C8B-B14F-4D97-AF65-F5344CB8AC3E}">
        <p14:creationId xmlns:p14="http://schemas.microsoft.com/office/powerpoint/2010/main" val="782543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1B295-1844-4068-A755-57C182D409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D1D85EF2-CC65-F731-6849-E0F394B10A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669A7B5F-9184-D667-B7E8-4120475EBD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3608F0-6FF0-0678-71E6-876BD078F713}"/>
              </a:ext>
            </a:extLst>
          </p:cNvPr>
          <p:cNvSpPr>
            <a:spLocks noGrp="1"/>
          </p:cNvSpPr>
          <p:nvPr>
            <p:ph type="dt" sz="half" idx="10"/>
          </p:nvPr>
        </p:nvSpPr>
        <p:spPr/>
        <p:txBody>
          <a:bodyPr/>
          <a:lstStyle/>
          <a:p>
            <a:fld id="{8185E61D-C42A-4207-B23C-AB821F7963F0}" type="datetimeFigureOut">
              <a:rPr lang="en-NZ" smtClean="0"/>
              <a:t>31/10/2024</a:t>
            </a:fld>
            <a:endParaRPr lang="en-NZ"/>
          </a:p>
        </p:txBody>
      </p:sp>
      <p:sp>
        <p:nvSpPr>
          <p:cNvPr id="6" name="Footer Placeholder 5">
            <a:extLst>
              <a:ext uri="{FF2B5EF4-FFF2-40B4-BE49-F238E27FC236}">
                <a16:creationId xmlns:a16="http://schemas.microsoft.com/office/drawing/2014/main" id="{50B02D98-0168-9787-1E6C-E21026D10BC5}"/>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B24E66BA-4F1B-051D-B2C0-D67FAFFA6587}"/>
              </a:ext>
            </a:extLst>
          </p:cNvPr>
          <p:cNvSpPr>
            <a:spLocks noGrp="1"/>
          </p:cNvSpPr>
          <p:nvPr>
            <p:ph type="sldNum" sz="quarter" idx="12"/>
          </p:nvPr>
        </p:nvSpPr>
        <p:spPr/>
        <p:txBody>
          <a:bodyPr/>
          <a:lstStyle/>
          <a:p>
            <a:fld id="{FE8ACEBD-EBD0-439B-9DE8-50E9FCF05331}" type="slidenum">
              <a:rPr lang="en-NZ" smtClean="0"/>
              <a:t>‹#›</a:t>
            </a:fld>
            <a:endParaRPr lang="en-NZ"/>
          </a:p>
        </p:txBody>
      </p:sp>
    </p:spTree>
    <p:extLst>
      <p:ext uri="{BB962C8B-B14F-4D97-AF65-F5344CB8AC3E}">
        <p14:creationId xmlns:p14="http://schemas.microsoft.com/office/powerpoint/2010/main" val="19812583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88D54-802E-2C3C-F24A-34BB255317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F4384C77-AC82-680D-7B81-9A366335AC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D26D0C06-2715-2FE3-3CA1-F372654712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358B81-70F8-BAE0-6CF0-C1639F5283B9}"/>
              </a:ext>
            </a:extLst>
          </p:cNvPr>
          <p:cNvSpPr>
            <a:spLocks noGrp="1"/>
          </p:cNvSpPr>
          <p:nvPr>
            <p:ph type="dt" sz="half" idx="10"/>
          </p:nvPr>
        </p:nvSpPr>
        <p:spPr/>
        <p:txBody>
          <a:bodyPr/>
          <a:lstStyle/>
          <a:p>
            <a:fld id="{8185E61D-C42A-4207-B23C-AB821F7963F0}" type="datetimeFigureOut">
              <a:rPr lang="en-NZ" smtClean="0"/>
              <a:t>31/10/2024</a:t>
            </a:fld>
            <a:endParaRPr lang="en-NZ"/>
          </a:p>
        </p:txBody>
      </p:sp>
      <p:sp>
        <p:nvSpPr>
          <p:cNvPr id="6" name="Footer Placeholder 5">
            <a:extLst>
              <a:ext uri="{FF2B5EF4-FFF2-40B4-BE49-F238E27FC236}">
                <a16:creationId xmlns:a16="http://schemas.microsoft.com/office/drawing/2014/main" id="{1BC58D8C-122F-E613-2691-5EBB330226F1}"/>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26A20965-7E6D-A9E3-145D-A40D610B4674}"/>
              </a:ext>
            </a:extLst>
          </p:cNvPr>
          <p:cNvSpPr>
            <a:spLocks noGrp="1"/>
          </p:cNvSpPr>
          <p:nvPr>
            <p:ph type="sldNum" sz="quarter" idx="12"/>
          </p:nvPr>
        </p:nvSpPr>
        <p:spPr/>
        <p:txBody>
          <a:bodyPr/>
          <a:lstStyle/>
          <a:p>
            <a:fld id="{FE8ACEBD-EBD0-439B-9DE8-50E9FCF05331}" type="slidenum">
              <a:rPr lang="en-NZ" smtClean="0"/>
              <a:t>‹#›</a:t>
            </a:fld>
            <a:endParaRPr lang="en-NZ"/>
          </a:p>
        </p:txBody>
      </p:sp>
    </p:spTree>
    <p:extLst>
      <p:ext uri="{BB962C8B-B14F-4D97-AF65-F5344CB8AC3E}">
        <p14:creationId xmlns:p14="http://schemas.microsoft.com/office/powerpoint/2010/main" val="41142625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E187B7-6EA9-BA47-3818-B4EF8C1EF4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45AC51D4-67AB-66B2-C2BF-8E918E2852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F37A77CE-3BDC-6D94-39E6-CAD10A817B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185E61D-C42A-4207-B23C-AB821F7963F0}" type="datetimeFigureOut">
              <a:rPr lang="en-NZ" smtClean="0"/>
              <a:t>31/10/2024</a:t>
            </a:fld>
            <a:endParaRPr lang="en-NZ"/>
          </a:p>
        </p:txBody>
      </p:sp>
      <p:sp>
        <p:nvSpPr>
          <p:cNvPr id="5" name="Footer Placeholder 4">
            <a:extLst>
              <a:ext uri="{FF2B5EF4-FFF2-40B4-BE49-F238E27FC236}">
                <a16:creationId xmlns:a16="http://schemas.microsoft.com/office/drawing/2014/main" id="{D0F1881B-282D-8B14-B87B-CB9A9BF8E1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NZ"/>
          </a:p>
        </p:txBody>
      </p:sp>
      <p:sp>
        <p:nvSpPr>
          <p:cNvPr id="6" name="Slide Number Placeholder 5">
            <a:extLst>
              <a:ext uri="{FF2B5EF4-FFF2-40B4-BE49-F238E27FC236}">
                <a16:creationId xmlns:a16="http://schemas.microsoft.com/office/drawing/2014/main" id="{38EACCE9-0C26-7B0A-C8A8-34E0714163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E8ACEBD-EBD0-439B-9DE8-50E9FCF05331}" type="slidenum">
              <a:rPr lang="en-NZ" smtClean="0"/>
              <a:t>‹#›</a:t>
            </a:fld>
            <a:endParaRPr lang="en-NZ"/>
          </a:p>
        </p:txBody>
      </p:sp>
    </p:spTree>
    <p:extLst>
      <p:ext uri="{BB962C8B-B14F-4D97-AF65-F5344CB8AC3E}">
        <p14:creationId xmlns:p14="http://schemas.microsoft.com/office/powerpoint/2010/main" val="35536514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65BB7-B44C-BD6F-EE31-93AFAD5DE9EE}"/>
              </a:ext>
            </a:extLst>
          </p:cNvPr>
          <p:cNvSpPr>
            <a:spLocks noGrp="1"/>
          </p:cNvSpPr>
          <p:nvPr>
            <p:ph type="ctrTitle"/>
          </p:nvPr>
        </p:nvSpPr>
        <p:spPr>
          <a:xfrm>
            <a:off x="6096000" y="1122363"/>
            <a:ext cx="5932714" cy="2387600"/>
          </a:xfrm>
        </p:spPr>
        <p:txBody>
          <a:bodyPr>
            <a:normAutofit fontScale="90000"/>
          </a:bodyPr>
          <a:lstStyle/>
          <a:p>
            <a:r>
              <a:rPr lang="en-US" sz="4000" dirty="0"/>
              <a:t>Submission on</a:t>
            </a:r>
            <a:br>
              <a:rPr lang="en-US" sz="4000" dirty="0"/>
            </a:br>
            <a:r>
              <a:rPr lang="en-US" sz="4000" dirty="0"/>
              <a:t>Proposed Plan Change 1 to the Operative Natural Resources Plan for the Wellington Region </a:t>
            </a:r>
            <a:endParaRPr lang="en-NZ" sz="4000" dirty="0"/>
          </a:p>
        </p:txBody>
      </p:sp>
      <p:sp>
        <p:nvSpPr>
          <p:cNvPr id="3" name="Subtitle 2">
            <a:extLst>
              <a:ext uri="{FF2B5EF4-FFF2-40B4-BE49-F238E27FC236}">
                <a16:creationId xmlns:a16="http://schemas.microsoft.com/office/drawing/2014/main" id="{2B58F609-1BD1-5817-6A83-AF2E62B1CF7C}"/>
              </a:ext>
            </a:extLst>
          </p:cNvPr>
          <p:cNvSpPr>
            <a:spLocks noGrp="1"/>
          </p:cNvSpPr>
          <p:nvPr>
            <p:ph type="subTitle" idx="1"/>
          </p:nvPr>
        </p:nvSpPr>
        <p:spPr>
          <a:xfrm>
            <a:off x="6008913" y="3897086"/>
            <a:ext cx="6281057" cy="2209800"/>
          </a:xfrm>
        </p:spPr>
        <p:txBody>
          <a:bodyPr>
            <a:normAutofit/>
          </a:bodyPr>
          <a:lstStyle/>
          <a:p>
            <a:r>
              <a:rPr lang="en-US" dirty="0"/>
              <a:t>5 November 2024</a:t>
            </a:r>
          </a:p>
          <a:p>
            <a:r>
              <a:rPr lang="en-US" dirty="0"/>
              <a:t>Peter Casey</a:t>
            </a:r>
          </a:p>
          <a:p>
            <a:r>
              <a:rPr lang="en-US" sz="2000" i="1" dirty="0"/>
              <a:t> CEO</a:t>
            </a:r>
          </a:p>
          <a:p>
            <a:r>
              <a:rPr lang="en-US" dirty="0"/>
              <a:t>Tayla Westman</a:t>
            </a:r>
          </a:p>
          <a:p>
            <a:r>
              <a:rPr lang="en-US" dirty="0"/>
              <a:t> </a:t>
            </a:r>
            <a:r>
              <a:rPr lang="en-US" sz="2200" i="1" dirty="0"/>
              <a:t>Corporate Counsel and Environmental Planner </a:t>
            </a:r>
            <a:endParaRPr lang="en-NZ" sz="2200" i="1" dirty="0"/>
          </a:p>
        </p:txBody>
      </p:sp>
      <p:pic>
        <p:nvPicPr>
          <p:cNvPr id="4" name="Picture 3">
            <a:extLst>
              <a:ext uri="{FF2B5EF4-FFF2-40B4-BE49-F238E27FC236}">
                <a16:creationId xmlns:a16="http://schemas.microsoft.com/office/drawing/2014/main" id="{365BD91C-FCC9-52C4-2DB6-611E7BA3190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8912" y="0"/>
            <a:ext cx="5657088" cy="6858000"/>
          </a:xfrm>
          <a:prstGeom prst="rect">
            <a:avLst/>
          </a:prstGeom>
        </p:spPr>
      </p:pic>
      <p:pic>
        <p:nvPicPr>
          <p:cNvPr id="5" name="Picture 4">
            <a:extLst>
              <a:ext uri="{FF2B5EF4-FFF2-40B4-BE49-F238E27FC236}">
                <a16:creationId xmlns:a16="http://schemas.microsoft.com/office/drawing/2014/main" id="{52960086-5455-488B-D81A-F34D7C2ECCA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69962" y="1618331"/>
            <a:ext cx="3072650" cy="3621338"/>
          </a:xfrm>
          <a:prstGeom prst="rect">
            <a:avLst/>
          </a:prstGeom>
        </p:spPr>
      </p:pic>
      <p:sp>
        <p:nvSpPr>
          <p:cNvPr id="9" name="TextBox 8">
            <a:extLst>
              <a:ext uri="{FF2B5EF4-FFF2-40B4-BE49-F238E27FC236}">
                <a16:creationId xmlns:a16="http://schemas.microsoft.com/office/drawing/2014/main" id="{62FE948E-84F9-6473-73ED-39852C51C6DE}"/>
              </a:ext>
            </a:extLst>
          </p:cNvPr>
          <p:cNvSpPr txBox="1"/>
          <p:nvPr/>
        </p:nvSpPr>
        <p:spPr>
          <a:xfrm rot="16200000">
            <a:off x="-1741847" y="2023976"/>
            <a:ext cx="3873878" cy="307777"/>
          </a:xfrm>
          <a:prstGeom prst="rect">
            <a:avLst/>
          </a:prstGeom>
          <a:noFill/>
        </p:spPr>
        <p:txBody>
          <a:bodyPr wrap="square" rtlCol="0">
            <a:spAutoFit/>
          </a:bodyPr>
          <a:lstStyle/>
          <a:p>
            <a:pPr algn="r"/>
            <a:r>
              <a:rPr lang="en-US" sz="1400" b="1" dirty="0">
                <a:solidFill>
                  <a:schemeClr val="tx2"/>
                </a:solidFill>
                <a:latin typeface="Roboto" panose="02000000000000000000" pitchFamily="2" charset="0"/>
                <a:ea typeface="Roboto" panose="02000000000000000000" pitchFamily="2" charset="0"/>
              </a:rPr>
              <a:t>preserving our planet </a:t>
            </a:r>
            <a:r>
              <a:rPr lang="en-US" sz="1400" dirty="0">
                <a:solidFill>
                  <a:schemeClr val="tx2"/>
                </a:solidFill>
                <a:latin typeface="Roboto Light" panose="02000000000000000000" pitchFamily="2" charset="0"/>
                <a:ea typeface="Roboto Light" panose="02000000000000000000" pitchFamily="2" charset="0"/>
              </a:rPr>
              <a:t>for future generations</a:t>
            </a:r>
          </a:p>
        </p:txBody>
      </p:sp>
    </p:spTree>
    <p:extLst>
      <p:ext uri="{BB962C8B-B14F-4D97-AF65-F5344CB8AC3E}">
        <p14:creationId xmlns:p14="http://schemas.microsoft.com/office/powerpoint/2010/main" val="1054380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A13DB-D8E0-6552-7835-4B7B6B0D9196}"/>
              </a:ext>
            </a:extLst>
          </p:cNvPr>
          <p:cNvSpPr>
            <a:spLocks noGrp="1"/>
          </p:cNvSpPr>
          <p:nvPr>
            <p:ph type="title"/>
          </p:nvPr>
        </p:nvSpPr>
        <p:spPr/>
        <p:txBody>
          <a:bodyPr/>
          <a:lstStyle/>
          <a:p>
            <a:endParaRPr lang="en-NZ"/>
          </a:p>
        </p:txBody>
      </p:sp>
      <p:sp>
        <p:nvSpPr>
          <p:cNvPr id="3" name="Content Placeholder 2">
            <a:extLst>
              <a:ext uri="{FF2B5EF4-FFF2-40B4-BE49-F238E27FC236}">
                <a16:creationId xmlns:a16="http://schemas.microsoft.com/office/drawing/2014/main" id="{9C38D365-6EF8-9AD4-280A-FD34FE6E38DA}"/>
              </a:ext>
            </a:extLst>
          </p:cNvPr>
          <p:cNvSpPr>
            <a:spLocks noGrp="1"/>
          </p:cNvSpPr>
          <p:nvPr>
            <p:ph idx="1"/>
          </p:nvPr>
        </p:nvSpPr>
        <p:spPr/>
        <p:txBody>
          <a:bodyPr/>
          <a:lstStyle/>
          <a:p>
            <a:endParaRPr lang="en-NZ"/>
          </a:p>
        </p:txBody>
      </p:sp>
      <p:pic>
        <p:nvPicPr>
          <p:cNvPr id="4" name="Picture 3">
            <a:extLst>
              <a:ext uri="{FF2B5EF4-FFF2-40B4-BE49-F238E27FC236}">
                <a16:creationId xmlns:a16="http://schemas.microsoft.com/office/drawing/2014/main" id="{5D95142B-C520-B4D1-7DBF-0AA5C15CF7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7086"/>
            <a:ext cx="12192000" cy="6857999"/>
          </a:xfrm>
          <a:prstGeom prst="rect">
            <a:avLst/>
          </a:prstGeom>
        </p:spPr>
      </p:pic>
      <p:pic>
        <p:nvPicPr>
          <p:cNvPr id="5" name="Picture 4">
            <a:extLst>
              <a:ext uri="{FF2B5EF4-FFF2-40B4-BE49-F238E27FC236}">
                <a16:creationId xmlns:a16="http://schemas.microsoft.com/office/drawing/2014/main" id="{4018E266-AFBD-48B3-1D9E-D5A76A5F2CC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99037" y="584188"/>
            <a:ext cx="3066554" cy="3621338"/>
          </a:xfrm>
          <a:prstGeom prst="rect">
            <a:avLst/>
          </a:prstGeom>
        </p:spPr>
      </p:pic>
      <p:pic>
        <p:nvPicPr>
          <p:cNvPr id="9" name="Picture 8">
            <a:extLst>
              <a:ext uri="{FF2B5EF4-FFF2-40B4-BE49-F238E27FC236}">
                <a16:creationId xmlns:a16="http://schemas.microsoft.com/office/drawing/2014/main" id="{CC064D4A-0B3F-5A80-6C42-F2454EDC324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3805" y="4424589"/>
            <a:ext cx="4810161" cy="1450974"/>
          </a:xfrm>
          <a:prstGeom prst="rect">
            <a:avLst/>
          </a:prstGeom>
        </p:spPr>
      </p:pic>
    </p:spTree>
    <p:extLst>
      <p:ext uri="{BB962C8B-B14F-4D97-AF65-F5344CB8AC3E}">
        <p14:creationId xmlns:p14="http://schemas.microsoft.com/office/powerpoint/2010/main" val="16633549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8F3CF-96FF-8B28-14BA-F7F39B9ECA71}"/>
              </a:ext>
            </a:extLst>
          </p:cNvPr>
          <p:cNvSpPr>
            <a:spLocks noGrp="1"/>
          </p:cNvSpPr>
          <p:nvPr>
            <p:ph type="title"/>
          </p:nvPr>
        </p:nvSpPr>
        <p:spPr/>
        <p:txBody>
          <a:bodyPr/>
          <a:lstStyle/>
          <a:p>
            <a:r>
              <a:rPr lang="en-US" b="1" dirty="0"/>
              <a:t>New Zealand Carbon Farming  - Who are we </a:t>
            </a:r>
            <a:endParaRPr lang="en-NZ" b="1" dirty="0"/>
          </a:p>
        </p:txBody>
      </p:sp>
      <p:pic>
        <p:nvPicPr>
          <p:cNvPr id="5" name="Content Placeholder 4">
            <a:extLst>
              <a:ext uri="{FF2B5EF4-FFF2-40B4-BE49-F238E27FC236}">
                <a16:creationId xmlns:a16="http://schemas.microsoft.com/office/drawing/2014/main" id="{9589144D-9F2E-F22D-C559-8E7BEF75A511}"/>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56118" y="1538289"/>
            <a:ext cx="8084634" cy="4329112"/>
          </a:xfrm>
        </p:spPr>
      </p:pic>
      <p:pic>
        <p:nvPicPr>
          <p:cNvPr id="8" name="Picture 7">
            <a:extLst>
              <a:ext uri="{FF2B5EF4-FFF2-40B4-BE49-F238E27FC236}">
                <a16:creationId xmlns:a16="http://schemas.microsoft.com/office/drawing/2014/main" id="{8528EBD4-07E3-906C-AAED-F75B0231564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19242" y="1538289"/>
            <a:ext cx="5816640" cy="3009171"/>
          </a:xfrm>
          <a:prstGeom prst="rect">
            <a:avLst/>
          </a:prstGeom>
        </p:spPr>
      </p:pic>
    </p:spTree>
    <p:extLst>
      <p:ext uri="{BB962C8B-B14F-4D97-AF65-F5344CB8AC3E}">
        <p14:creationId xmlns:p14="http://schemas.microsoft.com/office/powerpoint/2010/main" val="35255617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85DC9-6BAC-61FA-8C7E-322BDDA090A8}"/>
              </a:ext>
            </a:extLst>
          </p:cNvPr>
          <p:cNvSpPr>
            <a:spLocks noGrp="1"/>
          </p:cNvSpPr>
          <p:nvPr>
            <p:ph type="title"/>
          </p:nvPr>
        </p:nvSpPr>
        <p:spPr>
          <a:xfrm>
            <a:off x="365760" y="500062"/>
            <a:ext cx="10515600" cy="1325563"/>
          </a:xfrm>
        </p:spPr>
        <p:txBody>
          <a:bodyPr/>
          <a:lstStyle/>
          <a:p>
            <a:r>
              <a:rPr lang="en-US" b="1" dirty="0"/>
              <a:t>What do we do </a:t>
            </a:r>
            <a:endParaRPr lang="en-NZ" b="1" dirty="0"/>
          </a:p>
        </p:txBody>
      </p:sp>
      <p:sp>
        <p:nvSpPr>
          <p:cNvPr id="3" name="Content Placeholder 2">
            <a:extLst>
              <a:ext uri="{FF2B5EF4-FFF2-40B4-BE49-F238E27FC236}">
                <a16:creationId xmlns:a16="http://schemas.microsoft.com/office/drawing/2014/main" id="{A911F3C3-8F5C-2ADF-E12A-15A6C2CE19BC}"/>
              </a:ext>
            </a:extLst>
          </p:cNvPr>
          <p:cNvSpPr>
            <a:spLocks noGrp="1"/>
          </p:cNvSpPr>
          <p:nvPr>
            <p:ph idx="1"/>
          </p:nvPr>
        </p:nvSpPr>
        <p:spPr>
          <a:xfrm>
            <a:off x="365760" y="1825625"/>
            <a:ext cx="7297784" cy="4351338"/>
          </a:xfrm>
        </p:spPr>
        <p:txBody>
          <a:bodyPr>
            <a:normAutofit lnSpcReduction="10000"/>
          </a:bodyPr>
          <a:lstStyle/>
          <a:p>
            <a:r>
              <a:rPr lang="en-US" sz="3600" dirty="0"/>
              <a:t>The focus of the business is to concurrently: </a:t>
            </a:r>
          </a:p>
          <a:p>
            <a:pPr lvl="1"/>
            <a:r>
              <a:rPr lang="en-US" sz="3600" dirty="0"/>
              <a:t>sequester carbon to </a:t>
            </a:r>
            <a:r>
              <a:rPr lang="en-US" sz="3600" b="1" dirty="0"/>
              <a:t>make a real difference in climate change</a:t>
            </a:r>
            <a:r>
              <a:rPr lang="en-US" sz="3600" dirty="0"/>
              <a:t>; and </a:t>
            </a:r>
          </a:p>
          <a:p>
            <a:pPr lvl="1"/>
            <a:r>
              <a:rPr lang="en-US" sz="3600" dirty="0"/>
              <a:t>to provide a long-term lasting </a:t>
            </a:r>
            <a:r>
              <a:rPr lang="en-US" sz="3600" b="1" dirty="0"/>
              <a:t>legacy </a:t>
            </a:r>
            <a:r>
              <a:rPr lang="en-US" sz="3600" dirty="0"/>
              <a:t>of resilient and biodiverse </a:t>
            </a:r>
            <a:r>
              <a:rPr lang="en-US" sz="3600" b="1" dirty="0"/>
              <a:t>native forest </a:t>
            </a:r>
            <a:r>
              <a:rPr lang="en-US" sz="3600" dirty="0"/>
              <a:t>in its </a:t>
            </a:r>
            <a:r>
              <a:rPr lang="en-US" sz="3600" b="1" dirty="0"/>
              <a:t>permanent</a:t>
            </a:r>
            <a:r>
              <a:rPr lang="en-US" sz="3600" dirty="0"/>
              <a:t> forest estate. </a:t>
            </a:r>
          </a:p>
          <a:p>
            <a:endParaRPr lang="en-NZ" dirty="0"/>
          </a:p>
        </p:txBody>
      </p:sp>
      <p:pic>
        <p:nvPicPr>
          <p:cNvPr id="4" name="Picture 3">
            <a:extLst>
              <a:ext uri="{FF2B5EF4-FFF2-40B4-BE49-F238E27FC236}">
                <a16:creationId xmlns:a16="http://schemas.microsoft.com/office/drawing/2014/main" id="{F46BA6B7-600E-0BAC-3C39-C2C879B570B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63544" y="-770019"/>
            <a:ext cx="4402900" cy="6702360"/>
          </a:xfrm>
          <a:prstGeom prst="rect">
            <a:avLst/>
          </a:prstGeom>
        </p:spPr>
      </p:pic>
    </p:spTree>
    <p:extLst>
      <p:ext uri="{BB962C8B-B14F-4D97-AF65-F5344CB8AC3E}">
        <p14:creationId xmlns:p14="http://schemas.microsoft.com/office/powerpoint/2010/main" val="25041448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6345E-2767-CC4E-6CE2-CF1BE4BB0873}"/>
              </a:ext>
            </a:extLst>
          </p:cNvPr>
          <p:cNvSpPr>
            <a:spLocks noGrp="1"/>
          </p:cNvSpPr>
          <p:nvPr>
            <p:ph type="title"/>
          </p:nvPr>
        </p:nvSpPr>
        <p:spPr/>
        <p:txBody>
          <a:bodyPr/>
          <a:lstStyle/>
          <a:p>
            <a:r>
              <a:rPr lang="en-US" b="1" dirty="0"/>
              <a:t>Strong forest ecology insight </a:t>
            </a:r>
            <a:r>
              <a:rPr lang="en-US" dirty="0"/>
              <a:t>underpins our Forest  Management Regime</a:t>
            </a:r>
            <a:endParaRPr lang="en-NZ" dirty="0"/>
          </a:p>
        </p:txBody>
      </p:sp>
      <p:sp>
        <p:nvSpPr>
          <p:cNvPr id="3" name="Content Placeholder 2">
            <a:extLst>
              <a:ext uri="{FF2B5EF4-FFF2-40B4-BE49-F238E27FC236}">
                <a16:creationId xmlns:a16="http://schemas.microsoft.com/office/drawing/2014/main" id="{05DF0C84-7A56-93A7-92A6-A77208EE741A}"/>
              </a:ext>
            </a:extLst>
          </p:cNvPr>
          <p:cNvSpPr>
            <a:spLocks noGrp="1"/>
          </p:cNvSpPr>
          <p:nvPr>
            <p:ph idx="1"/>
          </p:nvPr>
        </p:nvSpPr>
        <p:spPr/>
        <p:txBody>
          <a:bodyPr/>
          <a:lstStyle/>
          <a:p>
            <a:endParaRPr lang="en-NZ"/>
          </a:p>
        </p:txBody>
      </p:sp>
      <p:pic>
        <p:nvPicPr>
          <p:cNvPr id="4" name="Picture 3">
            <a:extLst>
              <a:ext uri="{FF2B5EF4-FFF2-40B4-BE49-F238E27FC236}">
                <a16:creationId xmlns:a16="http://schemas.microsoft.com/office/drawing/2014/main" id="{6612321C-2038-547D-59F1-3348DCC38B4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898174"/>
            <a:ext cx="12192000" cy="4206240"/>
          </a:xfrm>
          <a:prstGeom prst="rect">
            <a:avLst/>
          </a:prstGeom>
        </p:spPr>
      </p:pic>
    </p:spTree>
    <p:extLst>
      <p:ext uri="{BB962C8B-B14F-4D97-AF65-F5344CB8AC3E}">
        <p14:creationId xmlns:p14="http://schemas.microsoft.com/office/powerpoint/2010/main" val="10189334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CDDA6-FB85-821F-AB6F-3163750BB06F}"/>
              </a:ext>
            </a:extLst>
          </p:cNvPr>
          <p:cNvSpPr>
            <a:spLocks noGrp="1"/>
          </p:cNvSpPr>
          <p:nvPr>
            <p:ph type="title"/>
          </p:nvPr>
        </p:nvSpPr>
        <p:spPr>
          <a:xfrm>
            <a:off x="0" y="125638"/>
            <a:ext cx="12192000" cy="1126218"/>
          </a:xfrm>
        </p:spPr>
        <p:txBody>
          <a:bodyPr/>
          <a:lstStyle/>
          <a:p>
            <a:r>
              <a:rPr lang="en-US" dirty="0"/>
              <a:t>	Three key matters – today: </a:t>
            </a:r>
            <a:endParaRPr lang="en-NZ" dirty="0"/>
          </a:p>
        </p:txBody>
      </p:sp>
      <p:sp>
        <p:nvSpPr>
          <p:cNvPr id="3" name="Content Placeholder 2">
            <a:extLst>
              <a:ext uri="{FF2B5EF4-FFF2-40B4-BE49-F238E27FC236}">
                <a16:creationId xmlns:a16="http://schemas.microsoft.com/office/drawing/2014/main" id="{DEE7E1D4-FE35-D473-0D67-2564A1E38C4B}"/>
              </a:ext>
            </a:extLst>
          </p:cNvPr>
          <p:cNvSpPr>
            <a:spLocks noGrp="1"/>
          </p:cNvSpPr>
          <p:nvPr>
            <p:ph idx="1"/>
          </p:nvPr>
        </p:nvSpPr>
        <p:spPr>
          <a:xfrm>
            <a:off x="0" y="1251856"/>
            <a:ext cx="12191999" cy="4856335"/>
          </a:xfrm>
        </p:spPr>
        <p:txBody>
          <a:bodyPr>
            <a:noAutofit/>
          </a:bodyPr>
          <a:lstStyle/>
          <a:p>
            <a:pPr marL="0" lvl="0" indent="0">
              <a:buNone/>
            </a:pPr>
            <a:r>
              <a:rPr lang="en-NZ" sz="2200" kern="100" dirty="0">
                <a:effectLst/>
                <a:latin typeface="Calibri" panose="020F0502020204030204" pitchFamily="34" charset="0"/>
                <a:ea typeface="Aptos" panose="020B0004020202020204" pitchFamily="34" charset="0"/>
                <a:cs typeface="Times New Roman" panose="02020603050405020304" pitchFamily="18" charset="0"/>
              </a:rPr>
              <a:t>	NZCF wishes to be heard today  on the following 3 key matters: </a:t>
            </a:r>
            <a:r>
              <a:rPr lang="en-NZ" sz="22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NZ" sz="2200" b="1" kern="100" dirty="0">
              <a:latin typeface="Calibri" panose="020F0502020204030204" pitchFamily="34" charset="0"/>
              <a:ea typeface="Aptos" panose="020B0004020202020204" pitchFamily="34" charset="0"/>
              <a:cs typeface="Times New Roman" panose="02020603050405020304" pitchFamily="18" charset="0"/>
            </a:endParaRPr>
          </a:p>
          <a:p>
            <a:pPr marL="0" lvl="0" indent="0">
              <a:buNone/>
            </a:pPr>
            <a:endParaRPr lang="en-NZ" sz="2200" kern="100" dirty="0">
              <a:effectLst/>
              <a:latin typeface="Aptos" panose="020B0004020202020204" pitchFamily="34" charset="0"/>
              <a:ea typeface="Aptos" panose="020B0004020202020204" pitchFamily="34" charset="0"/>
              <a:cs typeface="Times New Roman" panose="02020603050405020304" pitchFamily="18" charset="0"/>
            </a:endParaRPr>
          </a:p>
          <a:p>
            <a:pPr marL="1257300" lvl="2" indent="-342900">
              <a:buFont typeface="+mj-lt"/>
              <a:buAutoNum type="arabicPeriod"/>
            </a:pPr>
            <a:r>
              <a:rPr lang="en-NZ" kern="100" dirty="0">
                <a:latin typeface="Calibri" panose="020F0502020204030204" pitchFamily="34" charset="0"/>
                <a:ea typeface="Aptos" panose="020B0004020202020204" pitchFamily="34" charset="0"/>
                <a:cs typeface="Times New Roman" panose="02020603050405020304" pitchFamily="18" charset="0"/>
              </a:rPr>
              <a:t>G</a:t>
            </a:r>
            <a:r>
              <a:rPr lang="en-NZ" kern="100" dirty="0">
                <a:effectLst/>
                <a:latin typeface="Calibri" panose="020F0502020204030204" pitchFamily="34" charset="0"/>
                <a:ea typeface="Aptos" panose="020B0004020202020204" pitchFamily="34" charset="0"/>
                <a:cs typeface="Times New Roman" panose="02020603050405020304" pitchFamily="18" charset="0"/>
              </a:rPr>
              <a:t>iven that the final form of the Wellington Regional Policy Statement (WRPS), which also gives effect to the National Policy Statement Freshwater Management (NPSFM), is yet to be determined, it is premature to notify NRP provisions that must also give effect to the NPSFM. NZCF prefers that the WRPS is determined first to avoid inefficiencies; </a:t>
            </a:r>
          </a:p>
          <a:p>
            <a:pPr marL="1371600" lvl="2" indent="-457200">
              <a:buFont typeface="+mj-lt"/>
              <a:buAutoNum type="arabicPeriod"/>
            </a:pPr>
            <a:endParaRPr lang="en-NZ" kern="100" dirty="0">
              <a:latin typeface="Aptos" panose="020B0004020202020204" pitchFamily="34" charset="0"/>
              <a:ea typeface="Aptos" panose="020B0004020202020204" pitchFamily="34" charset="0"/>
              <a:cs typeface="Times New Roman" panose="02020603050405020304" pitchFamily="18" charset="0"/>
            </a:endParaRPr>
          </a:p>
          <a:p>
            <a:pPr marL="1257300" lvl="2" indent="-342900">
              <a:buFont typeface="+mj-lt"/>
              <a:buAutoNum type="arabicPeriod"/>
            </a:pPr>
            <a:r>
              <a:rPr lang="en-NZ" dirty="0">
                <a:effectLst/>
                <a:latin typeface="Calibri" panose="020F0502020204030204" pitchFamily="34" charset="0"/>
                <a:ea typeface="Aptos" panose="020B0004020202020204" pitchFamily="34" charset="0"/>
                <a:cs typeface="Times New Roman" panose="02020603050405020304" pitchFamily="18" charset="0"/>
              </a:rPr>
              <a:t>Greater weight should be given to the recommendations of the Te </a:t>
            </a:r>
            <a:r>
              <a:rPr lang="en-NZ" dirty="0" err="1">
                <a:effectLst/>
                <a:latin typeface="Calibri" panose="020F0502020204030204" pitchFamily="34" charset="0"/>
                <a:ea typeface="Aptos" panose="020B0004020202020204" pitchFamily="34" charset="0"/>
                <a:cs typeface="Times New Roman" panose="02020603050405020304" pitchFamily="18" charset="0"/>
              </a:rPr>
              <a:t>Whaitua</a:t>
            </a:r>
            <a:r>
              <a:rPr lang="en-NZ" dirty="0">
                <a:effectLst/>
                <a:latin typeface="Calibri" panose="020F0502020204030204" pitchFamily="34" charset="0"/>
                <a:ea typeface="Aptos" panose="020B0004020202020204" pitchFamily="34" charset="0"/>
                <a:cs typeface="Times New Roman" panose="02020603050405020304" pitchFamily="18" charset="0"/>
              </a:rPr>
              <a:t> te Whanganui-a-Tara Implementation Programme and the Te </a:t>
            </a:r>
            <a:r>
              <a:rPr lang="en-NZ" dirty="0" err="1">
                <a:effectLst/>
                <a:latin typeface="Calibri" panose="020F0502020204030204" pitchFamily="34" charset="0"/>
                <a:ea typeface="Aptos" panose="020B0004020202020204" pitchFamily="34" charset="0"/>
                <a:cs typeface="Times New Roman" panose="02020603050405020304" pitchFamily="18" charset="0"/>
              </a:rPr>
              <a:t>Awarua</a:t>
            </a:r>
            <a:r>
              <a:rPr lang="en-NZ" dirty="0">
                <a:effectLst/>
                <a:latin typeface="Calibri" panose="020F0502020204030204" pitchFamily="34" charset="0"/>
                <a:ea typeface="Aptos" panose="020B0004020202020204" pitchFamily="34" charset="0"/>
                <a:cs typeface="Times New Roman" panose="02020603050405020304" pitchFamily="18" charset="0"/>
              </a:rPr>
              <a:t>-o-Porirua </a:t>
            </a:r>
            <a:r>
              <a:rPr lang="en-NZ" dirty="0" err="1">
                <a:effectLst/>
                <a:latin typeface="Calibri" panose="020F0502020204030204" pitchFamily="34" charset="0"/>
                <a:ea typeface="Aptos" panose="020B0004020202020204" pitchFamily="34" charset="0"/>
                <a:cs typeface="Times New Roman" panose="02020603050405020304" pitchFamily="18" charset="0"/>
              </a:rPr>
              <a:t>Whaitua</a:t>
            </a:r>
            <a:r>
              <a:rPr lang="en-NZ" dirty="0">
                <a:effectLst/>
                <a:latin typeface="Calibri" panose="020F0502020204030204" pitchFamily="34" charset="0"/>
                <a:ea typeface="Aptos" panose="020B0004020202020204" pitchFamily="34" charset="0"/>
                <a:cs typeface="Times New Roman" panose="02020603050405020304" pitchFamily="18" charset="0"/>
              </a:rPr>
              <a:t>: </a:t>
            </a:r>
            <a:r>
              <a:rPr lang="en-NZ" dirty="0" err="1">
                <a:effectLst/>
                <a:latin typeface="Calibri" panose="020F0502020204030204" pitchFamily="34" charset="0"/>
                <a:ea typeface="Aptos" panose="020B0004020202020204" pitchFamily="34" charset="0"/>
                <a:cs typeface="Times New Roman" panose="02020603050405020304" pitchFamily="18" charset="0"/>
              </a:rPr>
              <a:t>Whaitua</a:t>
            </a:r>
            <a:r>
              <a:rPr lang="en-NZ" dirty="0">
                <a:effectLst/>
                <a:latin typeface="Calibri" panose="020F0502020204030204" pitchFamily="34" charset="0"/>
                <a:ea typeface="Aptos" panose="020B0004020202020204" pitchFamily="34" charset="0"/>
                <a:cs typeface="Times New Roman" panose="02020603050405020304" pitchFamily="18" charset="0"/>
              </a:rPr>
              <a:t> Implementation Programme (together, the “Recommendations”) so that the Recommendations are accurately and appropriately reflected in PC1; and </a:t>
            </a:r>
          </a:p>
          <a:p>
            <a:pPr marL="1371600" lvl="2" indent="-457200">
              <a:buFont typeface="+mj-lt"/>
              <a:buAutoNum type="arabicPeriod"/>
            </a:pPr>
            <a:endParaRPr lang="en-NZ" dirty="0">
              <a:latin typeface="Aptos" panose="020B0004020202020204" pitchFamily="34" charset="0"/>
              <a:ea typeface="Aptos" panose="020B0004020202020204" pitchFamily="34" charset="0"/>
              <a:cs typeface="Times New Roman" panose="02020603050405020304" pitchFamily="18" charset="0"/>
            </a:endParaRPr>
          </a:p>
          <a:p>
            <a:pPr marL="1257300" lvl="2" indent="-342900">
              <a:buFont typeface="+mj-lt"/>
              <a:buAutoNum type="arabicPeriod"/>
            </a:pPr>
            <a:r>
              <a:rPr lang="en-NZ" dirty="0">
                <a:latin typeface="Calibri" panose="020F0502020204030204" pitchFamily="34" charset="0"/>
                <a:ea typeface="Aptos" panose="020B0004020202020204" pitchFamily="34" charset="0"/>
                <a:cs typeface="Times New Roman" panose="02020603050405020304" pitchFamily="18" charset="0"/>
              </a:rPr>
              <a:t>G</a:t>
            </a:r>
            <a:r>
              <a:rPr lang="en-NZ" dirty="0">
                <a:effectLst/>
                <a:latin typeface="Calibri" panose="020F0502020204030204" pitchFamily="34" charset="0"/>
                <a:ea typeface="Aptos" panose="020B0004020202020204" pitchFamily="34" charset="0"/>
                <a:cs typeface="Times New Roman" panose="02020603050405020304" pitchFamily="18" charset="0"/>
              </a:rPr>
              <a:t>reater focus </a:t>
            </a:r>
            <a:r>
              <a:rPr lang="en-NZ" dirty="0">
                <a:latin typeface="Calibri" panose="020F0502020204030204" pitchFamily="34" charset="0"/>
                <a:ea typeface="Aptos" panose="020B0004020202020204" pitchFamily="34" charset="0"/>
                <a:cs typeface="Times New Roman" panose="02020603050405020304" pitchFamily="18" charset="0"/>
              </a:rPr>
              <a:t>should be</a:t>
            </a:r>
            <a:r>
              <a:rPr lang="en-NZ" dirty="0">
                <a:effectLst/>
                <a:latin typeface="Calibri" panose="020F0502020204030204" pitchFamily="34" charset="0"/>
                <a:ea typeface="Aptos" panose="020B0004020202020204" pitchFamily="34" charset="0"/>
                <a:cs typeface="Times New Roman" panose="02020603050405020304" pitchFamily="18" charset="0"/>
              </a:rPr>
              <a:t> given to achieving environmental outcomes through effective management of the effects of activities, rather than blanket removal of land uses in particular areas, with particular focus given to Policy WH.P28.</a:t>
            </a:r>
            <a:endParaRPr lang="en-NZ" dirty="0"/>
          </a:p>
        </p:txBody>
      </p:sp>
    </p:spTree>
    <p:extLst>
      <p:ext uri="{BB962C8B-B14F-4D97-AF65-F5344CB8AC3E}">
        <p14:creationId xmlns:p14="http://schemas.microsoft.com/office/powerpoint/2010/main" val="8635506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493E1-942A-565A-BB81-32944ECB66E9}"/>
              </a:ext>
            </a:extLst>
          </p:cNvPr>
          <p:cNvSpPr>
            <a:spLocks noGrp="1"/>
          </p:cNvSpPr>
          <p:nvPr>
            <p:ph type="title"/>
          </p:nvPr>
        </p:nvSpPr>
        <p:spPr/>
        <p:txBody>
          <a:bodyPr/>
          <a:lstStyle/>
          <a:p>
            <a:r>
              <a:rPr lang="en-US" dirty="0"/>
              <a:t>Amend  Policy WH.P28: </a:t>
            </a:r>
            <a:endParaRPr lang="en-NZ" dirty="0"/>
          </a:p>
        </p:txBody>
      </p:sp>
      <p:sp>
        <p:nvSpPr>
          <p:cNvPr id="3" name="Content Placeholder 2">
            <a:extLst>
              <a:ext uri="{FF2B5EF4-FFF2-40B4-BE49-F238E27FC236}">
                <a16:creationId xmlns:a16="http://schemas.microsoft.com/office/drawing/2014/main" id="{66C69E65-8215-BC9A-49A6-7AA99C6FB08A}"/>
              </a:ext>
            </a:extLst>
          </p:cNvPr>
          <p:cNvSpPr>
            <a:spLocks noGrp="1"/>
          </p:cNvSpPr>
          <p:nvPr>
            <p:ph idx="1"/>
          </p:nvPr>
        </p:nvSpPr>
        <p:spPr/>
        <p:txBody>
          <a:bodyPr>
            <a:normAutofit lnSpcReduction="10000"/>
          </a:bodyPr>
          <a:lstStyle/>
          <a:p>
            <a:r>
              <a:rPr lang="en-US" dirty="0"/>
              <a:t>Achieving reductions in sediment discharges from plantation forestry </a:t>
            </a:r>
          </a:p>
          <a:p>
            <a:r>
              <a:rPr lang="en-US" dirty="0"/>
              <a:t>“Reduce discharges of sediment from plantation forestry by:</a:t>
            </a:r>
          </a:p>
          <a:p>
            <a:pPr marL="0" indent="0">
              <a:buNone/>
            </a:pPr>
            <a:r>
              <a:rPr lang="en-US" dirty="0">
                <a:solidFill>
                  <a:srgbClr val="FF0000"/>
                </a:solidFill>
              </a:rPr>
              <a:t>(</a:t>
            </a:r>
            <a:r>
              <a:rPr lang="en-US" strike="sngStrike" dirty="0">
                <a:solidFill>
                  <a:srgbClr val="FF0000"/>
                </a:solidFill>
              </a:rPr>
              <a:t>a) identifying highest erosion risk land (plantation forestry),</a:t>
            </a:r>
          </a:p>
          <a:p>
            <a:pPr marL="0" indent="0">
              <a:buNone/>
            </a:pPr>
            <a:r>
              <a:rPr lang="en-US" dirty="0"/>
              <a:t>(b)</a:t>
            </a:r>
            <a:r>
              <a:rPr lang="en-US" dirty="0">
                <a:solidFill>
                  <a:srgbClr val="FF0000"/>
                </a:solidFill>
              </a:rPr>
              <a:t> </a:t>
            </a:r>
            <a:r>
              <a:rPr lang="en-US" strike="sngStrike" dirty="0">
                <a:solidFill>
                  <a:srgbClr val="FF0000"/>
                </a:solidFill>
              </a:rPr>
              <a:t>improving management of plantation forestry by </a:t>
            </a:r>
            <a:r>
              <a:rPr lang="en-US" dirty="0"/>
              <a:t>requiring erosion and sediment management plans to be prepared and complied with, </a:t>
            </a:r>
            <a:r>
              <a:rPr lang="en-US" strike="sngStrike" dirty="0">
                <a:solidFill>
                  <a:srgbClr val="FF0000"/>
                </a:solidFill>
              </a:rPr>
              <a:t>and </a:t>
            </a:r>
          </a:p>
          <a:p>
            <a:pPr marL="0" indent="0">
              <a:buNone/>
            </a:pPr>
            <a:r>
              <a:rPr lang="en-US" strike="sngStrike" dirty="0">
                <a:solidFill>
                  <a:srgbClr val="FF0000"/>
                </a:solidFill>
              </a:rPr>
              <a:t>(c) requiring that on highest erosion risk land (plantation forestry), plantation forestry is not established or continued beyond the harvest of existing plantation forest.”</a:t>
            </a:r>
          </a:p>
        </p:txBody>
      </p:sp>
    </p:spTree>
    <p:extLst>
      <p:ext uri="{BB962C8B-B14F-4D97-AF65-F5344CB8AC3E}">
        <p14:creationId xmlns:p14="http://schemas.microsoft.com/office/powerpoint/2010/main" val="20234485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C21A7-F5AE-08D5-EA3B-C2F9CB48321F}"/>
              </a:ext>
            </a:extLst>
          </p:cNvPr>
          <p:cNvSpPr>
            <a:spLocks noGrp="1"/>
          </p:cNvSpPr>
          <p:nvPr>
            <p:ph type="title"/>
          </p:nvPr>
        </p:nvSpPr>
        <p:spPr>
          <a:xfrm>
            <a:off x="0" y="444914"/>
            <a:ext cx="12192000" cy="1325563"/>
          </a:xfrm>
        </p:spPr>
        <p:txBody>
          <a:bodyPr/>
          <a:lstStyle/>
          <a:p>
            <a:pPr algn="ctr"/>
            <a:r>
              <a:rPr lang="en-US" dirty="0"/>
              <a:t>One of many reasons why Forest Cover Matters:</a:t>
            </a:r>
            <a:endParaRPr lang="en-NZ" dirty="0"/>
          </a:p>
        </p:txBody>
      </p:sp>
      <p:pic>
        <p:nvPicPr>
          <p:cNvPr id="5" name="Content Placeholder 4">
            <a:extLst>
              <a:ext uri="{FF2B5EF4-FFF2-40B4-BE49-F238E27FC236}">
                <a16:creationId xmlns:a16="http://schemas.microsoft.com/office/drawing/2014/main" id="{D94CD3BB-7B53-B9A8-0059-8D09CCBA6EB0}"/>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16862" y="2080046"/>
            <a:ext cx="5109923" cy="3670258"/>
          </a:xfrm>
        </p:spPr>
      </p:pic>
      <p:pic>
        <p:nvPicPr>
          <p:cNvPr id="7" name="Picture 6">
            <a:extLst>
              <a:ext uri="{FF2B5EF4-FFF2-40B4-BE49-F238E27FC236}">
                <a16:creationId xmlns:a16="http://schemas.microsoft.com/office/drawing/2014/main" id="{855FC508-DA58-78AC-9173-B16F30BDAD9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18410" y="2080045"/>
            <a:ext cx="7073590" cy="3670259"/>
          </a:xfrm>
          <a:prstGeom prst="rect">
            <a:avLst/>
          </a:prstGeom>
        </p:spPr>
      </p:pic>
    </p:spTree>
    <p:extLst>
      <p:ext uri="{BB962C8B-B14F-4D97-AF65-F5344CB8AC3E}">
        <p14:creationId xmlns:p14="http://schemas.microsoft.com/office/powerpoint/2010/main" val="22279464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D4666-2E00-226A-9F80-D2256E4A7DE1}"/>
              </a:ext>
            </a:extLst>
          </p:cNvPr>
          <p:cNvSpPr>
            <a:spLocks noGrp="1"/>
          </p:cNvSpPr>
          <p:nvPr>
            <p:ph type="title"/>
          </p:nvPr>
        </p:nvSpPr>
        <p:spPr>
          <a:xfrm>
            <a:off x="261257" y="365125"/>
            <a:ext cx="11930743" cy="1325563"/>
          </a:xfrm>
        </p:spPr>
        <p:txBody>
          <a:bodyPr/>
          <a:lstStyle/>
          <a:p>
            <a:r>
              <a:rPr lang="en-US" dirty="0"/>
              <a:t>Exotic Nurse Crop Forest and Native Regenerating Forest Cover:</a:t>
            </a:r>
            <a:endParaRPr lang="en-NZ" dirty="0"/>
          </a:p>
        </p:txBody>
      </p:sp>
      <p:pic>
        <p:nvPicPr>
          <p:cNvPr id="5" name="Content Placeholder 4">
            <a:extLst>
              <a:ext uri="{FF2B5EF4-FFF2-40B4-BE49-F238E27FC236}">
                <a16:creationId xmlns:a16="http://schemas.microsoft.com/office/drawing/2014/main" id="{F0625315-AD19-13EF-EE50-C0DD880BE395}"/>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69382" y="1946720"/>
            <a:ext cx="6233551" cy="4093028"/>
          </a:xfrm>
        </p:spPr>
      </p:pic>
      <p:pic>
        <p:nvPicPr>
          <p:cNvPr id="7" name="Picture 6">
            <a:extLst>
              <a:ext uri="{FF2B5EF4-FFF2-40B4-BE49-F238E27FC236}">
                <a16:creationId xmlns:a16="http://schemas.microsoft.com/office/drawing/2014/main" id="{F0F108EC-D2F4-D6B6-3D11-8D8C1E1749C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83088" y="1946720"/>
            <a:ext cx="6189925" cy="4093028"/>
          </a:xfrm>
          <a:prstGeom prst="rect">
            <a:avLst/>
          </a:prstGeom>
        </p:spPr>
      </p:pic>
    </p:spTree>
    <p:extLst>
      <p:ext uri="{BB962C8B-B14F-4D97-AF65-F5344CB8AC3E}">
        <p14:creationId xmlns:p14="http://schemas.microsoft.com/office/powerpoint/2010/main" val="35594416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8C6E3-8086-32FC-6242-561AF7AEF983}"/>
              </a:ext>
            </a:extLst>
          </p:cNvPr>
          <p:cNvSpPr>
            <a:spLocks noGrp="1"/>
          </p:cNvSpPr>
          <p:nvPr>
            <p:ph type="title"/>
          </p:nvPr>
        </p:nvSpPr>
        <p:spPr/>
        <p:txBody>
          <a:bodyPr/>
          <a:lstStyle/>
          <a:p>
            <a:endParaRPr lang="en-NZ"/>
          </a:p>
        </p:txBody>
      </p:sp>
      <p:sp>
        <p:nvSpPr>
          <p:cNvPr id="3" name="Content Placeholder 2">
            <a:extLst>
              <a:ext uri="{FF2B5EF4-FFF2-40B4-BE49-F238E27FC236}">
                <a16:creationId xmlns:a16="http://schemas.microsoft.com/office/drawing/2014/main" id="{495D0E31-4D18-41DA-B636-5F165605F6B1}"/>
              </a:ext>
            </a:extLst>
          </p:cNvPr>
          <p:cNvSpPr>
            <a:spLocks noGrp="1"/>
          </p:cNvSpPr>
          <p:nvPr>
            <p:ph idx="1"/>
          </p:nvPr>
        </p:nvSpPr>
        <p:spPr/>
        <p:txBody>
          <a:bodyPr/>
          <a:lstStyle/>
          <a:p>
            <a:endParaRPr lang="en-NZ"/>
          </a:p>
        </p:txBody>
      </p:sp>
      <p:pic>
        <p:nvPicPr>
          <p:cNvPr id="4" name="Picture 3">
            <a:extLst>
              <a:ext uri="{FF2B5EF4-FFF2-40B4-BE49-F238E27FC236}">
                <a16:creationId xmlns:a16="http://schemas.microsoft.com/office/drawing/2014/main" id="{A3C36222-EB9F-A850-79BE-A0941A9C7A4E}"/>
              </a:ext>
            </a:extLst>
          </p:cNvPr>
          <p:cNvPicPr>
            <a:picLocks noChangeAspect="1"/>
          </p:cNvPicPr>
          <p:nvPr/>
        </p:nvPicPr>
        <p:blipFill>
          <a:blip r:embed="rId2"/>
          <a:stretch>
            <a:fillRect/>
          </a:stretch>
        </p:blipFill>
        <p:spPr>
          <a:xfrm>
            <a:off x="0" y="-700293"/>
            <a:ext cx="12192000" cy="7558293"/>
          </a:xfrm>
          <a:prstGeom prst="rect">
            <a:avLst/>
          </a:prstGeom>
        </p:spPr>
      </p:pic>
      <p:sp>
        <p:nvSpPr>
          <p:cNvPr id="6" name="TextBox 5">
            <a:extLst>
              <a:ext uri="{FF2B5EF4-FFF2-40B4-BE49-F238E27FC236}">
                <a16:creationId xmlns:a16="http://schemas.microsoft.com/office/drawing/2014/main" id="{92294D3F-B223-E149-0645-17DCA87CBDA6}"/>
              </a:ext>
            </a:extLst>
          </p:cNvPr>
          <p:cNvSpPr txBox="1"/>
          <p:nvPr/>
        </p:nvSpPr>
        <p:spPr>
          <a:xfrm>
            <a:off x="283027" y="5377933"/>
            <a:ext cx="12192000" cy="646331"/>
          </a:xfrm>
          <a:prstGeom prst="rect">
            <a:avLst/>
          </a:prstGeom>
          <a:noFill/>
        </p:spPr>
        <p:txBody>
          <a:bodyPr wrap="square">
            <a:spAutoFit/>
          </a:bodyPr>
          <a:lstStyle/>
          <a:p>
            <a:r>
              <a:rPr lang="en-US" sz="3600" b="1" dirty="0">
                <a:solidFill>
                  <a:schemeClr val="bg1"/>
                </a:solidFill>
              </a:rPr>
              <a:t>Exotic Nurse Crop and Native Regenerating  Forest Cover  </a:t>
            </a:r>
            <a:endParaRPr lang="en-NZ" sz="3600" b="1" dirty="0">
              <a:solidFill>
                <a:schemeClr val="bg1"/>
              </a:solidFill>
            </a:endParaRPr>
          </a:p>
        </p:txBody>
      </p:sp>
    </p:spTree>
    <p:extLst>
      <p:ext uri="{BB962C8B-B14F-4D97-AF65-F5344CB8AC3E}">
        <p14:creationId xmlns:p14="http://schemas.microsoft.com/office/powerpoint/2010/main" val="35238293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eDocument" ma:contentTypeID="0x010100868AA5D91B86534DA0DC8C9F6EC721A8" ma:contentTypeVersion="336" ma:contentTypeDescription="Create a new document." ma:contentTypeScope="" ma:versionID="f394c8df2017439c138cf156330dc5aa">
  <xsd:schema xmlns:xsd="http://www.w3.org/2001/XMLSchema" xmlns:xs="http://www.w3.org/2001/XMLSchema" xmlns:p="http://schemas.microsoft.com/office/2006/metadata/properties" xmlns:ns1="http://schemas.microsoft.com/sharepoint/v3" xmlns:ns2="2de8b5ad-0395-4b99-8c38-329811f9101f" xmlns:ns3="4f9c820c-e7e2-444d-97ee-45f2b3485c1d" xmlns:ns4="15ffb055-6eb4-45a1-bc20-bf2ac0d420da" xmlns:ns5="725c79e5-42ce-4aa0-ac78-b6418001f0d2" xmlns:ns6="c91a514c-9034-4fa3-897a-8352025b26ed" xmlns:ns7="e5a7084f-8549-410e-a7ff-e0f6a67a54a6" xmlns:ns8="64ade3b3-ff94-4a87-8800-d92e0c09ba03" targetNamespace="http://schemas.microsoft.com/office/2006/metadata/properties" ma:root="true" ma:fieldsID="bac8a582c36f3181e1fc495ca84b1342" ns1:_="" ns2:_="" ns3:_="" ns4:_="" ns5:_="" ns6:_="" ns7:_="" ns8:_="">
    <xsd:import namespace="http://schemas.microsoft.com/sharepoint/v3"/>
    <xsd:import namespace="2de8b5ad-0395-4b99-8c38-329811f9101f"/>
    <xsd:import namespace="4f9c820c-e7e2-444d-97ee-45f2b3485c1d"/>
    <xsd:import namespace="15ffb055-6eb4-45a1-bc20-bf2ac0d420da"/>
    <xsd:import namespace="725c79e5-42ce-4aa0-ac78-b6418001f0d2"/>
    <xsd:import namespace="c91a514c-9034-4fa3-897a-8352025b26ed"/>
    <xsd:import namespace="e5a7084f-8549-410e-a7ff-e0f6a67a54a6"/>
    <xsd:import namespace="64ade3b3-ff94-4a87-8800-d92e0c09ba03"/>
    <xsd:element name="properties">
      <xsd:complexType>
        <xsd:sequence>
          <xsd:element name="documentManagement">
            <xsd:complexType>
              <xsd:all>
                <xsd:element ref="ns2:_dlc_DocId" minOccurs="0"/>
                <xsd:element ref="ns2:_dlc_DocIdUrl" minOccurs="0"/>
                <xsd:element ref="ns2:_dlc_DocIdPersistId" minOccurs="0"/>
                <xsd:element ref="ns3:DocumentType" minOccurs="0"/>
                <xsd:element ref="ns4:KeyWords" minOccurs="0"/>
                <xsd:element ref="ns3:Narrative" minOccurs="0"/>
                <xsd:element ref="ns4:SecurityClassification" minOccurs="0"/>
                <xsd:element ref="ns3:RelatedPeople" minOccurs="0"/>
                <xsd:element ref="ns3:CategoryName" minOccurs="0"/>
                <xsd:element ref="ns3:CategoryValue" minOccurs="0"/>
                <xsd:element ref="ns3:BusinessValue" minOccurs="0"/>
                <xsd:element ref="ns3:FunctionGroup" minOccurs="0"/>
                <xsd:element ref="ns3:Function" minOccurs="0"/>
                <xsd:element ref="ns3:PRAType" minOccurs="0"/>
                <xsd:element ref="ns3:PRADate1" minOccurs="0"/>
                <xsd:element ref="ns3:PRADate2" minOccurs="0"/>
                <xsd:element ref="ns3:PRADate3" minOccurs="0"/>
                <xsd:element ref="ns3:PRADateDisposal" minOccurs="0"/>
                <xsd:element ref="ns3:PRADateTrigger" minOccurs="0"/>
                <xsd:element ref="ns3:PRAText1" minOccurs="0"/>
                <xsd:element ref="ns3:PRAText2" minOccurs="0"/>
                <xsd:element ref="ns3:PRAText3" minOccurs="0"/>
                <xsd:element ref="ns3:PRAText4" minOccurs="0"/>
                <xsd:element ref="ns3:PRAText5" minOccurs="0"/>
                <xsd:element ref="ns3:AggregationStatus" minOccurs="0"/>
                <xsd:element ref="ns3:Project" minOccurs="0"/>
                <xsd:element ref="ns3:Activity" minOccurs="0"/>
                <xsd:element ref="ns5:AggregationNarrative" minOccurs="0"/>
                <xsd:element ref="ns6:Channel" minOccurs="0"/>
                <xsd:element ref="ns6:Team" minOccurs="0"/>
                <xsd:element ref="ns6:Level2" minOccurs="0"/>
                <xsd:element ref="ns6:Level3" minOccurs="0"/>
                <xsd:element ref="ns6:Year" minOccurs="0"/>
                <xsd:element ref="ns7:eDocsDocNumber" minOccurs="0"/>
                <xsd:element ref="ns7:GWappID1" minOccurs="0"/>
                <xsd:element ref="ns7:zLegacy" minOccurs="0"/>
                <xsd:element ref="ns7:zLegacyJSON" minOccurs="0"/>
                <xsd:element ref="ns7:zMigrationID" minOccurs="0"/>
                <xsd:element ref="ns7:SetLabel" minOccurs="0"/>
                <xsd:element ref="ns7:CC" minOccurs="0"/>
                <xsd:element ref="ns1:_vti_ItemDeclaredRecord" minOccurs="0"/>
                <xsd:element ref="ns1:_vti_ItemHoldRecordStatus" minOccurs="0"/>
                <xsd:element ref="ns8:To" minOccurs="0"/>
                <xsd:element ref="ns8:MediaServiceMetadata" minOccurs="0"/>
                <xsd:element ref="ns8:MediaServiceFastMetadata" minOccurs="0"/>
                <xsd:element ref="ns8:lcf76f155ced4ddcb4097134ff3c332f" minOccurs="0"/>
                <xsd:element ref="ns2:TaxCatchAll" minOccurs="0"/>
                <xsd:element ref="ns8:MediaServiceOCR" minOccurs="0"/>
                <xsd:element ref="ns8:MediaServiceGenerationTime" minOccurs="0"/>
                <xsd:element ref="ns8:MediaServiceEventHashCode" minOccurs="0"/>
                <xsd:element ref="ns8:Case" minOccurs="0"/>
                <xsd:element ref="ns8:KnowHowType" minOccurs="0"/>
                <xsd:element ref="ns8:Subactivity" minOccurs="0"/>
                <xsd:element ref="ns2:SharedWithUsers" minOccurs="0"/>
                <xsd:element ref="ns2:SharedWithDetails" minOccurs="0"/>
                <xsd:element ref="ns8:MediaServiceObjectDetectorVersions" minOccurs="0"/>
                <xsd:element ref="ns8:MediaServiceSearchProperties" minOccurs="0"/>
                <xsd:element ref="ns8:MediaServiceDateTaken" minOccurs="0"/>
                <xsd:element ref="ns8: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vti_ItemDeclaredRecord" ma:index="48" nillable="true" ma:displayName="Declared Record" ma:description="" ma:hidden="true" ma:internalName="_vti_ItemDeclaredRecord" ma:readOnly="true">
      <xsd:simpleType>
        <xsd:restriction base="dms:DateTime"/>
      </xsd:simpleType>
    </xsd:element>
    <xsd:element name="_vti_ItemHoldRecordStatus" ma:index="49" nillable="true" ma:displayName="Hold and Record Status" ma:decimals="0" ma:description="" ma:hidden="true" ma:indexed="true" ma:internalName="_vti_ItemHoldRecordStatu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de8b5ad-0395-4b99-8c38-329811f9101f"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55" nillable="true" ma:displayName="Taxonomy Catch All Column" ma:hidden="true" ma:list="{7198c485-6cc0-412a-ac27-4307f50fdde6}" ma:internalName="TaxCatchAll" ma:showField="CatchAllData" ma:web="2de8b5ad-0395-4b99-8c38-329811f9101f">
      <xsd:complexType>
        <xsd:complexContent>
          <xsd:extension base="dms:MultiChoiceLookup">
            <xsd:sequence>
              <xsd:element name="Value" type="dms:Lookup" maxOccurs="unbounded" minOccurs="0" nillable="true"/>
            </xsd:sequence>
          </xsd:extension>
        </xsd:complexContent>
      </xsd:complexType>
    </xsd:element>
    <xsd:element name="SharedWithUsers" ma:index="6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6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f9c820c-e7e2-444d-97ee-45f2b3485c1d" elementFormDefault="qualified">
    <xsd:import namespace="http://schemas.microsoft.com/office/2006/documentManagement/types"/>
    <xsd:import namespace="http://schemas.microsoft.com/office/infopath/2007/PartnerControls"/>
    <xsd:element name="DocumentType" ma:index="11" nillable="true" ma:displayName="Document Type" ma:format="Dropdown" ma:hidden="true" ma:internalName="DocumentType" ma:readOnly="false">
      <xsd:simpleType>
        <xsd:restriction base="dms:Choice">
          <xsd:enumeration value="Consents"/>
          <xsd:enumeration value="Contract"/>
          <xsd:enumeration value="Correspondence"/>
          <xsd:enumeration value="Data or register"/>
          <xsd:enumeration value="Drawing"/>
          <xsd:enumeration value="File note"/>
          <xsd:enumeration value="Financial"/>
          <xsd:enumeration value="Legal"/>
          <xsd:enumeration value="Meeting document"/>
          <xsd:enumeration value="Multi media"/>
          <xsd:enumeration value="Planning"/>
          <xsd:enumeration value="Policy or Procedure"/>
          <xsd:enumeration value="Presentation"/>
          <xsd:enumeration value="Project"/>
          <xsd:enumeration value="Publication"/>
          <xsd:enumeration value="Reference material"/>
          <xsd:enumeration value="Report"/>
          <xsd:enumeration value="Submissions"/>
          <xsd:enumeration value="Template"/>
        </xsd:restriction>
      </xsd:simpleType>
    </xsd:element>
    <xsd:element name="Narrative" ma:index="13" nillable="true" ma:displayName="Narrative" ma:internalName="Narrative" ma:readOnly="false">
      <xsd:simpleType>
        <xsd:restriction base="dms:Note">
          <xsd:maxLength value="255"/>
        </xsd:restriction>
      </xsd:simpleType>
    </xsd:element>
    <xsd:element name="RelatedPeople" ma:index="15" nillable="true" ma:displayName="Related People" ma:hidden="true" ma:list="UserInfo" ma:SharePointGroup="0" ma:internalName="RelatedPeople"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ategoryName" ma:index="16" nillable="true" ma:displayName="Category Name" ma:default="NA" ma:hidden="true" ma:internalName="CategoryName" ma:readOnly="false">
      <xsd:simpleType>
        <xsd:restriction base="dms:Text">
          <xsd:maxLength value="255"/>
        </xsd:restriction>
      </xsd:simpleType>
    </xsd:element>
    <xsd:element name="CategoryValue" ma:index="17" nillable="true" ma:displayName="Category Value" ma:default="NA" ma:hidden="true" ma:internalName="CategoryValue" ma:readOnly="false">
      <xsd:simpleType>
        <xsd:restriction base="dms:Text">
          <xsd:maxLength value="255"/>
        </xsd:restriction>
      </xsd:simpleType>
    </xsd:element>
    <xsd:element name="BusinessValue" ma:index="18" nillable="true" ma:displayName="Business Value" ma:default="Normal" ma:hidden="true" ma:internalName="BusinessValue" ma:readOnly="false">
      <xsd:simpleType>
        <xsd:restriction base="dms:Text">
          <xsd:maxLength value="255"/>
        </xsd:restriction>
      </xsd:simpleType>
    </xsd:element>
    <xsd:element name="FunctionGroup" ma:index="19" nillable="true" ma:displayName="Function Group" ma:default="Environment Management" ma:hidden="true" ma:internalName="FunctionGroup" ma:readOnly="false">
      <xsd:simpleType>
        <xsd:restriction base="dms:Text">
          <xsd:maxLength value="255"/>
        </xsd:restriction>
      </xsd:simpleType>
    </xsd:element>
    <xsd:element name="Function" ma:index="20" nillable="true" ma:displayName="Function" ma:default="" ma:hidden="true" ma:internalName="Function" ma:readOnly="false">
      <xsd:simpleType>
        <xsd:restriction base="dms:Text">
          <xsd:maxLength value="255"/>
        </xsd:restriction>
      </xsd:simpleType>
    </xsd:element>
    <xsd:element name="PRAType" ma:index="21" nillable="true" ma:displayName="PRA Type" ma:default="Doc" ma:hidden="true" ma:indexed="true" ma:internalName="PRAType" ma:readOnly="false">
      <xsd:simpleType>
        <xsd:restriction base="dms:Text">
          <xsd:maxLength value="255"/>
        </xsd:restriction>
      </xsd:simpleType>
    </xsd:element>
    <xsd:element name="PRADate1" ma:index="22" nillable="true" ma:displayName="PRA Date 1" ma:format="DateOnly" ma:hidden="true" ma:internalName="PRADate1" ma:readOnly="false">
      <xsd:simpleType>
        <xsd:restriction base="dms:DateTime"/>
      </xsd:simpleType>
    </xsd:element>
    <xsd:element name="PRADate2" ma:index="23" nillable="true" ma:displayName="PRA Date 2" ma:format="DateOnly" ma:hidden="true" ma:internalName="PRADate2" ma:readOnly="false">
      <xsd:simpleType>
        <xsd:restriction base="dms:DateTime"/>
      </xsd:simpleType>
    </xsd:element>
    <xsd:element name="PRADate3" ma:index="24" nillable="true" ma:displayName="PRA Date 3" ma:format="DateOnly" ma:hidden="true" ma:internalName="PRADate3" ma:readOnly="false">
      <xsd:simpleType>
        <xsd:restriction base="dms:DateTime"/>
      </xsd:simpleType>
    </xsd:element>
    <xsd:element name="PRADateDisposal" ma:index="25" nillable="true" ma:displayName="PRA Date Disposal" ma:format="DateOnly" ma:hidden="true" ma:internalName="PRADateDisposal" ma:readOnly="false">
      <xsd:simpleType>
        <xsd:restriction base="dms:DateTime"/>
      </xsd:simpleType>
    </xsd:element>
    <xsd:element name="PRADateTrigger" ma:index="26" nillable="true" ma:displayName="PRA Date Trigger" ma:format="DateOnly" ma:hidden="true" ma:internalName="PRADateTrigger" ma:readOnly="false">
      <xsd:simpleType>
        <xsd:restriction base="dms:DateTime"/>
      </xsd:simpleType>
    </xsd:element>
    <xsd:element name="PRAText1" ma:index="27" nillable="true" ma:displayName="PRA Text 1" ma:hidden="true" ma:internalName="PRAText1" ma:readOnly="false">
      <xsd:simpleType>
        <xsd:restriction base="dms:Text">
          <xsd:maxLength value="255"/>
        </xsd:restriction>
      </xsd:simpleType>
    </xsd:element>
    <xsd:element name="PRAText2" ma:index="28" nillable="true" ma:displayName="PRA Text 2" ma:hidden="true" ma:internalName="PRAText2" ma:readOnly="false">
      <xsd:simpleType>
        <xsd:restriction base="dms:Text">
          <xsd:maxLength value="255"/>
        </xsd:restriction>
      </xsd:simpleType>
    </xsd:element>
    <xsd:element name="PRAText3" ma:index="29" nillable="true" ma:displayName="PRA Text 3" ma:hidden="true" ma:internalName="PRAText3" ma:readOnly="false">
      <xsd:simpleType>
        <xsd:restriction base="dms:Text">
          <xsd:maxLength value="255"/>
        </xsd:restriction>
      </xsd:simpleType>
    </xsd:element>
    <xsd:element name="PRAText4" ma:index="30" nillable="true" ma:displayName="PRA Text 4" ma:hidden="true" ma:internalName="PRAText4" ma:readOnly="false">
      <xsd:simpleType>
        <xsd:restriction base="dms:Text">
          <xsd:maxLength value="255"/>
        </xsd:restriction>
      </xsd:simpleType>
    </xsd:element>
    <xsd:element name="PRAText5" ma:index="31" nillable="true" ma:displayName="PRA Text 5" ma:hidden="true" ma:internalName="PRAText5" ma:readOnly="false">
      <xsd:simpleType>
        <xsd:restriction base="dms:Text">
          <xsd:maxLength value="255"/>
        </xsd:restriction>
      </xsd:simpleType>
    </xsd:element>
    <xsd:element name="AggregationStatus" ma:index="32" nillable="true" ma:displayName="Aggregation Status" ma:default="Normal" ma:format="Dropdown" ma:hidden="true" ma:internalName="AggregationStatus" ma:readOnly="false">
      <xsd:simpleType>
        <xsd:union memberTypes="dms:Text">
          <xsd:simpleType>
            <xsd:restriction base="dms:Choice">
              <xsd:enumeration value="Delete Soon"/>
              <xsd:enumeration value="Transfer Soon"/>
              <xsd:enumeration value="Appraise Soon"/>
              <xsd:enumeration value="Delete"/>
              <xsd:enumeration value="Transfer"/>
              <xsd:enumeration value="Appraise"/>
              <xsd:enumeration value="Hold"/>
              <xsd:enumeration value="Normal"/>
              <xsd:enumeration value="Archive"/>
            </xsd:restriction>
          </xsd:simpleType>
        </xsd:union>
      </xsd:simpleType>
    </xsd:element>
    <xsd:element name="Project" ma:index="33" nillable="true" ma:displayName="Project" ma:default="Plan Changes" ma:hidden="true" ma:internalName="Project" ma:readOnly="false">
      <xsd:simpleType>
        <xsd:restriction base="dms:Text">
          <xsd:maxLength value="255"/>
        </xsd:restriction>
      </xsd:simpleType>
    </xsd:element>
    <xsd:element name="Activity" ma:index="34" nillable="true" ma:displayName="Activity" ma:default="" ma:hidden="true" ma:indexed="true" ma:internalName="Activity" ma:readOnly="fals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5ffb055-6eb4-45a1-bc20-bf2ac0d420da" elementFormDefault="qualified">
    <xsd:import namespace="http://schemas.microsoft.com/office/2006/documentManagement/types"/>
    <xsd:import namespace="http://schemas.microsoft.com/office/infopath/2007/PartnerControls"/>
    <xsd:element name="KeyWords" ma:index="12" nillable="true" ma:displayName="Key Words" ma:hidden="true" ma:internalName="KeyWords" ma:readOnly="false">
      <xsd:simpleType>
        <xsd:restriction base="dms:Note"/>
      </xsd:simpleType>
    </xsd:element>
    <xsd:element name="SecurityClassification" ma:index="14" nillable="true" ma:displayName="Security Classification" ma:format="Dropdown" ma:hidden="true" ma:internalName="SecurityClassification" ma:readOnly="false">
      <xsd:simpleType>
        <xsd:restriction base="dms:Choice">
          <xsd:enumeration value="Confidential"/>
          <xsd:enumeration value="Restricted"/>
          <xsd:enumeration value="Unrestricted"/>
        </xsd:restriction>
      </xsd:simpleType>
    </xsd:element>
  </xsd:schema>
  <xsd:schema xmlns:xsd="http://www.w3.org/2001/XMLSchema" xmlns:xs="http://www.w3.org/2001/XMLSchema" xmlns:dms="http://schemas.microsoft.com/office/2006/documentManagement/types" xmlns:pc="http://schemas.microsoft.com/office/infopath/2007/PartnerControls" targetNamespace="725c79e5-42ce-4aa0-ac78-b6418001f0d2" elementFormDefault="qualified">
    <xsd:import namespace="http://schemas.microsoft.com/office/2006/documentManagement/types"/>
    <xsd:import namespace="http://schemas.microsoft.com/office/infopath/2007/PartnerControls"/>
    <xsd:element name="AggregationNarrative" ma:index="35" nillable="true" ma:displayName="Aggregation Narrative" ma:hidden="true" ma:internalName="AggregationNarrative" ma:readOnly="fals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91a514c-9034-4fa3-897a-8352025b26ed" elementFormDefault="qualified">
    <xsd:import namespace="http://schemas.microsoft.com/office/2006/documentManagement/types"/>
    <xsd:import namespace="http://schemas.microsoft.com/office/infopath/2007/PartnerControls"/>
    <xsd:element name="Channel" ma:index="36" nillable="true" ma:displayName="Channel" ma:default="NA" ma:hidden="true" ma:internalName="Channel" ma:readOnly="false">
      <xsd:simpleType>
        <xsd:restriction base="dms:Text">
          <xsd:maxLength value="255"/>
        </xsd:restriction>
      </xsd:simpleType>
    </xsd:element>
    <xsd:element name="Team" ma:index="37" nillable="true" ma:displayName="Team" ma:default="Plan Changes" ma:hidden="true" ma:internalName="Team" ma:readOnly="false">
      <xsd:simpleType>
        <xsd:restriction base="dms:Text">
          <xsd:maxLength value="255"/>
        </xsd:restriction>
      </xsd:simpleType>
    </xsd:element>
    <xsd:element name="Level2" ma:index="38" nillable="true" ma:displayName="Level2" ma:default="NA" ma:hidden="true" ma:internalName="Level2" ma:readOnly="false">
      <xsd:simpleType>
        <xsd:restriction base="dms:Text">
          <xsd:maxLength value="255"/>
        </xsd:restriction>
      </xsd:simpleType>
    </xsd:element>
    <xsd:element name="Level3" ma:index="39" nillable="true" ma:displayName="Level3" ma:hidden="true" ma:internalName="Level3" ma:readOnly="false">
      <xsd:simpleType>
        <xsd:restriction base="dms:Text">
          <xsd:maxLength value="255"/>
        </xsd:restriction>
      </xsd:simpleType>
    </xsd:element>
    <xsd:element name="Year" ma:index="40" nillable="true" ma:displayName="Year" ma:default="NA" ma:hidden="true" ma:indexed="true" ma:internalName="Year" ma:readOnly="fals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5a7084f-8549-410e-a7ff-e0f6a67a54a6" elementFormDefault="qualified">
    <xsd:import namespace="http://schemas.microsoft.com/office/2006/documentManagement/types"/>
    <xsd:import namespace="http://schemas.microsoft.com/office/infopath/2007/PartnerControls"/>
    <xsd:element name="eDocsDocNumber" ma:index="41" nillable="true" ma:displayName="eDocsDocNumber" ma:hidden="true" ma:internalName="eDocsDocNumber" ma:readOnly="false">
      <xsd:simpleType>
        <xsd:restriction base="dms:Text">
          <xsd:maxLength value="255"/>
        </xsd:restriction>
      </xsd:simpleType>
    </xsd:element>
    <xsd:element name="GWappID1" ma:index="42" nillable="true" ma:displayName="GWappID1" ma:hidden="true" ma:internalName="GWappID1" ma:readOnly="false">
      <xsd:simpleType>
        <xsd:restriction base="dms:Text">
          <xsd:maxLength value="255"/>
        </xsd:restriction>
      </xsd:simpleType>
    </xsd:element>
    <xsd:element name="zLegacy" ma:index="43" nillable="true" ma:displayName="zLegacy" ma:hidden="true" ma:internalName="zLegacy" ma:readOnly="false">
      <xsd:simpleType>
        <xsd:restriction base="dms:Note"/>
      </xsd:simpleType>
    </xsd:element>
    <xsd:element name="zLegacyJSON" ma:index="44" nillable="true" ma:displayName="zLegacyJSON" ma:hidden="true" ma:internalName="zLegacyJSON" ma:readOnly="false">
      <xsd:simpleType>
        <xsd:restriction base="dms:Note"/>
      </xsd:simpleType>
    </xsd:element>
    <xsd:element name="zMigrationID" ma:index="45" nillable="true" ma:displayName="zMigrationID" ma:hidden="true" ma:indexed="true" ma:internalName="zMigrationID" ma:readOnly="false">
      <xsd:simpleType>
        <xsd:restriction base="dms:Text">
          <xsd:maxLength value="255"/>
        </xsd:restriction>
      </xsd:simpleType>
    </xsd:element>
    <xsd:element name="SetLabel" ma:index="46" nillable="true" ma:displayName="SetLabel" ma:default="RETAIN" ma:hidden="true" ma:internalName="SetLabel" ma:readOnly="false">
      <xsd:simpleType>
        <xsd:restriction base="dms:Text">
          <xsd:maxLength value="255"/>
        </xsd:restriction>
      </xsd:simpleType>
    </xsd:element>
    <xsd:element name="CC" ma:index="47" nillable="true" ma:displayName="CC" ma:hidden="true" ma:internalName="CC" ma:readOnly="fals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4ade3b3-ff94-4a87-8800-d92e0c09ba03" elementFormDefault="qualified">
    <xsd:import namespace="http://schemas.microsoft.com/office/2006/documentManagement/types"/>
    <xsd:import namespace="http://schemas.microsoft.com/office/infopath/2007/PartnerControls"/>
    <xsd:element name="To" ma:index="50" nillable="true" ma:displayName="To" ma:internalName="To">
      <xsd:simpleType>
        <xsd:restriction base="dms:Note">
          <xsd:maxLength value="255"/>
        </xsd:restriction>
      </xsd:simpleType>
    </xsd:element>
    <xsd:element name="MediaServiceMetadata" ma:index="51" nillable="true" ma:displayName="MediaServiceMetadata" ma:hidden="true" ma:internalName="MediaServiceMetadata" ma:readOnly="true">
      <xsd:simpleType>
        <xsd:restriction base="dms:Note"/>
      </xsd:simpleType>
    </xsd:element>
    <xsd:element name="MediaServiceFastMetadata" ma:index="52" nillable="true" ma:displayName="MediaServiceFastMetadata" ma:hidden="true" ma:internalName="MediaServiceFastMetadata" ma:readOnly="true">
      <xsd:simpleType>
        <xsd:restriction base="dms:Note"/>
      </xsd:simpleType>
    </xsd:element>
    <xsd:element name="lcf76f155ced4ddcb4097134ff3c332f" ma:index="54" nillable="true" ma:taxonomy="true" ma:internalName="lcf76f155ced4ddcb4097134ff3c332f" ma:taxonomyFieldName="MediaServiceImageTags" ma:displayName="Image Tags" ma:readOnly="false" ma:fieldId="{5cf76f15-5ced-4ddc-b409-7134ff3c332f}" ma:taxonomyMulti="true" ma:sspId="1aa60697-10fb-41cb-a743-ec9affcbe284" ma:termSetId="09814cd3-568e-fe90-9814-8d621ff8fb84" ma:anchorId="fba54fb3-c3e1-fe81-a776-ca4b69148c4d" ma:open="true" ma:isKeyword="false">
      <xsd:complexType>
        <xsd:sequence>
          <xsd:element ref="pc:Terms" minOccurs="0" maxOccurs="1"/>
        </xsd:sequence>
      </xsd:complexType>
    </xsd:element>
    <xsd:element name="MediaServiceOCR" ma:index="56" nillable="true" ma:displayName="Extracted Text" ma:internalName="MediaServiceOCR" ma:readOnly="true">
      <xsd:simpleType>
        <xsd:restriction base="dms:Note">
          <xsd:maxLength value="255"/>
        </xsd:restriction>
      </xsd:simpleType>
    </xsd:element>
    <xsd:element name="MediaServiceGenerationTime" ma:index="57" nillable="true" ma:displayName="MediaServiceGenerationTime" ma:hidden="true" ma:internalName="MediaServiceGenerationTime" ma:readOnly="true">
      <xsd:simpleType>
        <xsd:restriction base="dms:Text"/>
      </xsd:simpleType>
    </xsd:element>
    <xsd:element name="MediaServiceEventHashCode" ma:index="58" nillable="true" ma:displayName="MediaServiceEventHashCode" ma:hidden="true" ma:internalName="MediaServiceEventHashCode" ma:readOnly="true">
      <xsd:simpleType>
        <xsd:restriction base="dms:Text"/>
      </xsd:simpleType>
    </xsd:element>
    <xsd:element name="Case" ma:index="59" nillable="true" ma:displayName="Topic" ma:format="Dropdown" ma:internalName="Case">
      <xsd:simpleType>
        <xsd:union memberTypes="dms:Text">
          <xsd:simpleType>
            <xsd:restriction base="dms:Choice">
              <xsd:enumeration value="Communications"/>
              <xsd:enumeration value="Engagement Plan"/>
              <xsd:enumeration value="Mana Whenua Engagement - Wairarapa"/>
              <xsd:enumeration value="Mana Whenua Engagement - Te Awarua-o-Porirua"/>
              <xsd:enumeration value="Mana Whenua Engagement - Te Whanganui-a-tara"/>
              <xsd:enumeration value="Mana Whenua Library and Resources"/>
              <xsd:enumeration value="Plan Framework"/>
              <xsd:enumeration value="Reporting"/>
              <xsd:enumeration value="Section 32 Approach"/>
              <xsd:enumeration value="Strategic Engagement"/>
              <xsd:enumeration value="Work Programme Planning"/>
            </xsd:restriction>
          </xsd:simpleType>
        </xsd:union>
      </xsd:simpleType>
    </xsd:element>
    <xsd:element name="KnowHowType" ma:index="60" nillable="true" ma:displayName="Know-How Type" ma:default="NA" ma:format="Dropdown" ma:hidden="true" ma:internalName="KnowHowType" ma:readOnly="false">
      <xsd:simpleType>
        <xsd:union memberTypes="dms:Text">
          <xsd:simpleType>
            <xsd:restriction base="dms:Choice">
              <xsd:enumeration value="NA"/>
              <xsd:enumeration value="FAQ"/>
              <xsd:enumeration value="Tall Poppy"/>
              <xsd:enumeration value="Topic"/>
              <xsd:enumeration value="Who"/>
            </xsd:restriction>
          </xsd:simpleType>
        </xsd:union>
      </xsd:simpleType>
    </xsd:element>
    <xsd:element name="Subactivity" ma:index="61" nillable="true" ma:displayName="Subactivity" ma:format="Dropdown" ma:hidden="true" ma:internalName="Subactivity" ma:readOnly="false">
      <xsd:simpleType>
        <xsd:union memberTypes="dms:Text">
          <xsd:simpleType>
            <xsd:restriction base="dms:Choice">
              <xsd:enumeration value="01. Scoping, Issues Definition, NPS Mapping"/>
              <xsd:enumeration value="02. Tasks and Activities Planning"/>
              <xsd:enumeration value="03. Expert Knowledge and Technical Information"/>
              <xsd:enumeration value="04. Community Engagement"/>
              <xsd:enumeration value="05. Mana Whenua Engagement"/>
              <xsd:enumeration value="06. Stakeholder Engagement"/>
              <xsd:enumeration value="07. Reporting"/>
              <xsd:enumeration value="08. Drafting Provisions"/>
              <xsd:enumeration value="09. Section 32"/>
              <xsd:enumeration value="10. Final Provisions"/>
            </xsd:restriction>
          </xsd:simpleType>
        </xsd:union>
      </xsd:simpleType>
    </xsd:element>
    <xsd:element name="MediaServiceObjectDetectorVersions" ma:index="64" nillable="true" ma:displayName="MediaServiceObjectDetectorVersions" ma:hidden="true" ma:indexed="true" ma:internalName="MediaServiceObjectDetectorVersions" ma:readOnly="true">
      <xsd:simpleType>
        <xsd:restriction base="dms:Text"/>
      </xsd:simpleType>
    </xsd:element>
    <xsd:element name="MediaServiceSearchProperties" ma:index="65" nillable="true" ma:displayName="MediaServiceSearchProperties" ma:hidden="true" ma:internalName="MediaServiceSearchProperties" ma:readOnly="true">
      <xsd:simpleType>
        <xsd:restriction base="dms:Note"/>
      </xsd:simpleType>
    </xsd:element>
    <xsd:element name="MediaServiceDateTaken" ma:index="66" nillable="true" ma:displayName="MediaServiceDateTaken" ma:hidden="true" ma:indexed="true" ma:internalName="MediaServiceDateTaken" ma:readOnly="true">
      <xsd:simpleType>
        <xsd:restriction base="dms:Text"/>
      </xsd:simpleType>
    </xsd:element>
    <xsd:element name="MediaLengthInSeconds" ma:index="67"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BusinessValue xmlns="4f9c820c-e7e2-444d-97ee-45f2b3485c1d">Normal</BusinessValue>
    <PRADateDisposal xmlns="4f9c820c-e7e2-444d-97ee-45f2b3485c1d" xsi:nil="true"/>
    <KeyWords xmlns="15ffb055-6eb4-45a1-bc20-bf2ac0d420da" xsi:nil="true"/>
    <SecurityClassification xmlns="15ffb055-6eb4-45a1-bc20-bf2ac0d420da" xsi:nil="true"/>
    <PRADate3 xmlns="4f9c820c-e7e2-444d-97ee-45f2b3485c1d" xsi:nil="true"/>
    <GWappID1 xmlns="e5a7084f-8549-410e-a7ff-e0f6a67a54a6" xsi:nil="true"/>
    <PRAText5 xmlns="4f9c820c-e7e2-444d-97ee-45f2b3485c1d" xsi:nil="true"/>
    <Level2 xmlns="c91a514c-9034-4fa3-897a-8352025b26ed">NA</Level2>
    <Activity xmlns="4f9c820c-e7e2-444d-97ee-45f2b3485c1d" xsi:nil="true"/>
    <AggregationStatus xmlns="4f9c820c-e7e2-444d-97ee-45f2b3485c1d">Normal</AggregationStatus>
    <CategoryValue xmlns="4f9c820c-e7e2-444d-97ee-45f2b3485c1d">NA</CategoryValue>
    <PRADate2 xmlns="4f9c820c-e7e2-444d-97ee-45f2b3485c1d" xsi:nil="true"/>
    <zLegacyJSON xmlns="e5a7084f-8549-410e-a7ff-e0f6a67a54a6" xsi:nil="true"/>
    <Subactivity xmlns="64ade3b3-ff94-4a87-8800-d92e0c09ba03">3. Post-notification - Hearings to decisions</Subactivity>
    <PRAText1 xmlns="4f9c820c-e7e2-444d-97ee-45f2b3485c1d" xsi:nil="true"/>
    <PRAText4 xmlns="4f9c820c-e7e2-444d-97ee-45f2b3485c1d" xsi:nil="true"/>
    <Level3 xmlns="c91a514c-9034-4fa3-897a-8352025b26ed" xsi:nil="true"/>
    <CC xmlns="e5a7084f-8549-410e-a7ff-e0f6a67a54a6" xsi:nil="true"/>
    <TaxCatchAll xmlns="2de8b5ad-0395-4b99-8c38-329811f9101f" xsi:nil="true"/>
    <Team xmlns="c91a514c-9034-4fa3-897a-8352025b26ed">Plan Changes</Team>
    <Project xmlns="4f9c820c-e7e2-444d-97ee-45f2b3485c1d">Plan Changes</Project>
    <FunctionGroup xmlns="4f9c820c-e7e2-444d-97ee-45f2b3485c1d">Environment Management</FunctionGroup>
    <Function xmlns="4f9c820c-e7e2-444d-97ee-45f2b3485c1d" xsi:nil="true"/>
    <eDocsDocNumber xmlns="e5a7084f-8549-410e-a7ff-e0f6a67a54a6" xsi:nil="true"/>
    <RelatedPeople xmlns="4f9c820c-e7e2-444d-97ee-45f2b3485c1d">
      <UserInfo>
        <DisplayName/>
        <AccountId xsi:nil="true"/>
        <AccountType/>
      </UserInfo>
    </RelatedPeople>
    <AggregationNarrative xmlns="725c79e5-42ce-4aa0-ac78-b6418001f0d2" xsi:nil="true"/>
    <Channel xmlns="c91a514c-9034-4fa3-897a-8352025b26ed">NRP Plan Change 1</Channel>
    <To xmlns="64ade3b3-ff94-4a87-8800-d92e0c09ba03" xsi:nil="true"/>
    <Case xmlns="64ade3b3-ff94-4a87-8800-d92e0c09ba03" xsi:nil="true"/>
    <PRAType xmlns="4f9c820c-e7e2-444d-97ee-45f2b3485c1d">Doc</PRAType>
    <PRADate1 xmlns="4f9c820c-e7e2-444d-97ee-45f2b3485c1d" xsi:nil="true"/>
    <DocumentType xmlns="4f9c820c-e7e2-444d-97ee-45f2b3485c1d" xsi:nil="true"/>
    <PRAText3 xmlns="4f9c820c-e7e2-444d-97ee-45f2b3485c1d" xsi:nil="true"/>
    <zMigrationID xmlns="e5a7084f-8549-410e-a7ff-e0f6a67a54a6" xsi:nil="true"/>
    <Year xmlns="c91a514c-9034-4fa3-897a-8352025b26ed">NA</Year>
    <Narrative xmlns="4f9c820c-e7e2-444d-97ee-45f2b3485c1d" xsi:nil="true"/>
    <CategoryName xmlns="4f9c820c-e7e2-444d-97ee-45f2b3485c1d">NA</CategoryName>
    <PRADateTrigger xmlns="4f9c820c-e7e2-444d-97ee-45f2b3485c1d" xsi:nil="true"/>
    <lcf76f155ced4ddcb4097134ff3c332f xmlns="64ade3b3-ff94-4a87-8800-d92e0c09ba03">
      <Terms xmlns="http://schemas.microsoft.com/office/infopath/2007/PartnerControls"/>
    </lcf76f155ced4ddcb4097134ff3c332f>
    <KnowHowType xmlns="64ade3b3-ff94-4a87-8800-d92e0c09ba03">NA</KnowHowType>
    <PRAText2 xmlns="4f9c820c-e7e2-444d-97ee-45f2b3485c1d" xsi:nil="true"/>
    <zLegacy xmlns="e5a7084f-8549-410e-a7ff-e0f6a67a54a6" xsi:nil="true"/>
    <SetLabel xmlns="e5a7084f-8549-410e-a7ff-e0f6a67a54a6">RETAIN</SetLabel>
    <_dlc_DocId xmlns="2de8b5ad-0395-4b99-8c38-329811f9101f">NRPC-191897538-5276</_dlc_DocId>
    <_dlc_DocIdUrl xmlns="2de8b5ad-0395-4b99-8c38-329811f9101f">
      <Url>https://greaterwellington.sharepoint.com/sites/project-nrpc/_layouts/15/DocIdRedir.aspx?ID=NRPC-191897538-5276</Url>
      <Description>NRPC-191897538-5276</Description>
    </_dlc_DocIdUrl>
  </documentManagement>
</p:properties>
</file>

<file path=customXml/itemProps1.xml><?xml version="1.0" encoding="utf-8"?>
<ds:datastoreItem xmlns:ds="http://schemas.openxmlformats.org/officeDocument/2006/customXml" ds:itemID="{9446A2B0-FBB1-4CB8-B512-8E07864A2C1F}"/>
</file>

<file path=customXml/itemProps2.xml><?xml version="1.0" encoding="utf-8"?>
<ds:datastoreItem xmlns:ds="http://schemas.openxmlformats.org/officeDocument/2006/customXml" ds:itemID="{DAC563BB-1FB7-449F-BE63-67DC4C3EFB9D}"/>
</file>

<file path=customXml/itemProps3.xml><?xml version="1.0" encoding="utf-8"?>
<ds:datastoreItem xmlns:ds="http://schemas.openxmlformats.org/officeDocument/2006/customXml" ds:itemID="{DCEB9EF5-5EE7-46ED-9C11-A11D3E2377D5}"/>
</file>

<file path=customXml/itemProps4.xml><?xml version="1.0" encoding="utf-8"?>
<ds:datastoreItem xmlns:ds="http://schemas.openxmlformats.org/officeDocument/2006/customXml" ds:itemID="{3240860A-F486-4A1B-8825-F0E0821A14A8}"/>
</file>

<file path=docProps/app.xml><?xml version="1.0" encoding="utf-8"?>
<Properties xmlns="http://schemas.openxmlformats.org/officeDocument/2006/extended-properties" xmlns:vt="http://schemas.openxmlformats.org/officeDocument/2006/docPropsVTypes">
  <TotalTime>109</TotalTime>
  <Words>381</Words>
  <Application>Microsoft Office PowerPoint</Application>
  <PresentationFormat>Widescreen</PresentationFormat>
  <Paragraphs>31</Paragraphs>
  <Slides>10</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Aptos</vt:lpstr>
      <vt:lpstr>Aptos Display</vt:lpstr>
      <vt:lpstr>Arial</vt:lpstr>
      <vt:lpstr>Calibri</vt:lpstr>
      <vt:lpstr>Roboto</vt:lpstr>
      <vt:lpstr>Roboto Light</vt:lpstr>
      <vt:lpstr>Office Theme</vt:lpstr>
      <vt:lpstr>Submission on Proposed Plan Change 1 to the Operative Natural Resources Plan for the Wellington Region </vt:lpstr>
      <vt:lpstr>New Zealand Carbon Farming  - Who are we </vt:lpstr>
      <vt:lpstr>What do we do </vt:lpstr>
      <vt:lpstr>Strong forest ecology insight underpins our Forest  Management Regime</vt:lpstr>
      <vt:lpstr> Three key matters – today: </vt:lpstr>
      <vt:lpstr>Amend  Policy WH.P28: </vt:lpstr>
      <vt:lpstr>One of many reasons why Forest Cover Matters:</vt:lpstr>
      <vt:lpstr>Exotic Nurse Crop Forest and Native Regenerating Forest Cover: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Peter Casey</dc:creator>
  <cp:lastModifiedBy>Peter Casey</cp:lastModifiedBy>
  <cp:revision>3</cp:revision>
  <dcterms:created xsi:type="dcterms:W3CDTF">2024-10-30T07:21:04Z</dcterms:created>
  <dcterms:modified xsi:type="dcterms:W3CDTF">2024-10-30T21:36:28Z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0x010100868AA5D91B86534DA0DC8C9F6EC721A8</vt:lpwstr>
  </property>
  <property fmtid="{D5CDD505-2E9C-101B-9397-08002B2CF9AE}" pid="3" name="_dlc_DocIdItemGuid">
    <vt:lpwstr>7f898010-c0ab-432a-aa66-dc97dc02ad9d</vt:lpwstr>
  </property>
  <property fmtid="{D5CDD505-2E9C-101B-9397-08002B2CF9AE}" pid="4" name="MediaServiceImageTags">
    <vt:lpwstr/>
  </property>
</Properties>
</file>